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4"/>
  </p:notesMasterIdLst>
  <p:sldIdLst>
    <p:sldId id="256" r:id="rId2"/>
    <p:sldId id="280" r:id="rId3"/>
    <p:sldId id="284" r:id="rId4"/>
    <p:sldId id="257" r:id="rId5"/>
    <p:sldId id="277" r:id="rId6"/>
    <p:sldId id="263" r:id="rId7"/>
    <p:sldId id="258" r:id="rId8"/>
    <p:sldId id="262" r:id="rId9"/>
    <p:sldId id="259" r:id="rId10"/>
    <p:sldId id="260" r:id="rId11"/>
    <p:sldId id="261" r:id="rId12"/>
    <p:sldId id="276" r:id="rId13"/>
    <p:sldId id="278" r:id="rId14"/>
    <p:sldId id="264" r:id="rId15"/>
    <p:sldId id="266" r:id="rId16"/>
    <p:sldId id="267" r:id="rId17"/>
    <p:sldId id="265" r:id="rId18"/>
    <p:sldId id="285" r:id="rId19"/>
    <p:sldId id="283" r:id="rId20"/>
    <p:sldId id="271" r:id="rId21"/>
    <p:sldId id="279" r:id="rId22"/>
    <p:sldId id="275"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9525" autoAdjust="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F53C533-487F-4D55-AEC1-907C8529B007}" type="datetimeFigureOut">
              <a:rPr lang="en-US" smtClean="0"/>
              <a:t>4/28/2023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E23A3FC-D8F1-49ED-967A-4BA6EE9A387A}" type="slidenum">
              <a:rPr lang="en-US" smtClean="0"/>
              <a:t>‹#›</a:t>
            </a:fld>
            <a:endParaRPr lang="en-US"/>
          </a:p>
        </p:txBody>
      </p:sp>
    </p:spTree>
    <p:extLst>
      <p:ext uri="{BB962C8B-B14F-4D97-AF65-F5344CB8AC3E}">
        <p14:creationId xmlns:p14="http://schemas.microsoft.com/office/powerpoint/2010/main" val="79245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Long-time residents create community; transient populations come for a brief experience.</a:t>
            </a:r>
          </a:p>
          <a:p>
            <a:r>
              <a:rPr lang="en-US" dirty="0"/>
              <a:t>What makes Bentonville one of America’s “Best Small Towns” is not the number of STRs – it’s the people who live, work, and play here. </a:t>
            </a:r>
          </a:p>
        </p:txBody>
      </p:sp>
      <p:sp>
        <p:nvSpPr>
          <p:cNvPr id="4" name="Slide Number Placeholder 3"/>
          <p:cNvSpPr>
            <a:spLocks noGrp="1"/>
          </p:cNvSpPr>
          <p:nvPr>
            <p:ph type="sldNum" sz="quarter" idx="5"/>
          </p:nvPr>
        </p:nvSpPr>
        <p:spPr/>
        <p:txBody>
          <a:bodyPr/>
          <a:lstStyle/>
          <a:p>
            <a:fld id="{FE23A3FC-D8F1-49ED-967A-4BA6EE9A387A}" type="slidenum">
              <a:rPr lang="en-US" smtClean="0"/>
              <a:t>12</a:t>
            </a:fld>
            <a:endParaRPr lang="en-US"/>
          </a:p>
        </p:txBody>
      </p:sp>
    </p:spTree>
    <p:extLst>
      <p:ext uri="{BB962C8B-B14F-4D97-AF65-F5344CB8AC3E}">
        <p14:creationId xmlns:p14="http://schemas.microsoft.com/office/powerpoint/2010/main" val="342247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Long-time residents create community; transient populations come for a brief experience.</a:t>
            </a:r>
          </a:p>
          <a:p>
            <a:r>
              <a:rPr lang="en-US" dirty="0"/>
              <a:t>What makes Bentonville one of America’s “Best Small Towns” is not the number of STRs – it’s the people who live, work, and play here. </a:t>
            </a:r>
          </a:p>
        </p:txBody>
      </p:sp>
      <p:sp>
        <p:nvSpPr>
          <p:cNvPr id="4" name="Slide Number Placeholder 3"/>
          <p:cNvSpPr>
            <a:spLocks noGrp="1"/>
          </p:cNvSpPr>
          <p:nvPr>
            <p:ph type="sldNum" sz="quarter" idx="5"/>
          </p:nvPr>
        </p:nvSpPr>
        <p:spPr/>
        <p:txBody>
          <a:bodyPr/>
          <a:lstStyle/>
          <a:p>
            <a:fld id="{FE23A3FC-D8F1-49ED-967A-4BA6EE9A387A}" type="slidenum">
              <a:rPr lang="en-US" smtClean="0"/>
              <a:t>13</a:t>
            </a:fld>
            <a:endParaRPr lang="en-US"/>
          </a:p>
        </p:txBody>
      </p:sp>
    </p:spTree>
    <p:extLst>
      <p:ext uri="{BB962C8B-B14F-4D97-AF65-F5344CB8AC3E}">
        <p14:creationId xmlns:p14="http://schemas.microsoft.com/office/powerpoint/2010/main" val="73234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3A3FC-D8F1-49ED-967A-4BA6EE9A387A}" type="slidenum">
              <a:rPr lang="en-US" smtClean="0"/>
              <a:t>14</a:t>
            </a:fld>
            <a:endParaRPr lang="en-US"/>
          </a:p>
        </p:txBody>
      </p:sp>
    </p:spTree>
    <p:extLst>
      <p:ext uri="{BB962C8B-B14F-4D97-AF65-F5344CB8AC3E}">
        <p14:creationId xmlns:p14="http://schemas.microsoft.com/office/powerpoint/2010/main" val="241498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home price in Bentonville in Sept. 2022 was $384k. $2679 monthly income equivalent to $425k house. </a:t>
            </a:r>
          </a:p>
          <a:p>
            <a:r>
              <a:rPr lang="en-US" dirty="0"/>
              <a:t>This is especially pertinent in the face of the affordable housing crisis. </a:t>
            </a:r>
          </a:p>
          <a:p>
            <a:pPr defTabSz="924916">
              <a:defRPr/>
            </a:pPr>
            <a:r>
              <a:rPr lang="en-US" dirty="0"/>
              <a:t>When people cannot live in town close to their places of employment – increases transportation costs and time, as well as traffic and congestion and long-term costs to the city on maintenance.</a:t>
            </a:r>
          </a:p>
          <a:p>
            <a:pPr defTabSz="924916">
              <a:defRPr/>
            </a:pPr>
            <a:r>
              <a:rPr lang="en-US" dirty="0"/>
              <a:t>This isn’t to say we should have no STRs, but it is important to understand their impact, esp. in large number, on the make up of our city. </a:t>
            </a:r>
          </a:p>
          <a:p>
            <a:endParaRPr lang="en-US" dirty="0"/>
          </a:p>
        </p:txBody>
      </p:sp>
      <p:sp>
        <p:nvSpPr>
          <p:cNvPr id="4" name="Slide Number Placeholder 3"/>
          <p:cNvSpPr>
            <a:spLocks noGrp="1"/>
          </p:cNvSpPr>
          <p:nvPr>
            <p:ph type="sldNum" sz="quarter" idx="5"/>
          </p:nvPr>
        </p:nvSpPr>
        <p:spPr/>
        <p:txBody>
          <a:bodyPr/>
          <a:lstStyle/>
          <a:p>
            <a:fld id="{FE23A3FC-D8F1-49ED-967A-4BA6EE9A387A}" type="slidenum">
              <a:rPr lang="en-US" smtClean="0"/>
              <a:t>15</a:t>
            </a:fld>
            <a:endParaRPr lang="en-US"/>
          </a:p>
        </p:txBody>
      </p:sp>
    </p:spTree>
    <p:extLst>
      <p:ext uri="{BB962C8B-B14F-4D97-AF65-F5344CB8AC3E}">
        <p14:creationId xmlns:p14="http://schemas.microsoft.com/office/powerpoint/2010/main" val="392842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 investors can outcompete homebuyers. This in turn drives up home prices if there is bidding that inflates the final sale price. The loss of the home to a resident lowers supply which raises prices. Any increase in sale/purchase price of a home or land increases prices for renters as well. </a:t>
            </a:r>
          </a:p>
        </p:txBody>
      </p:sp>
      <p:sp>
        <p:nvSpPr>
          <p:cNvPr id="4" name="Slide Number Placeholder 3"/>
          <p:cNvSpPr>
            <a:spLocks noGrp="1"/>
          </p:cNvSpPr>
          <p:nvPr>
            <p:ph type="sldNum" sz="quarter" idx="5"/>
          </p:nvPr>
        </p:nvSpPr>
        <p:spPr/>
        <p:txBody>
          <a:bodyPr/>
          <a:lstStyle/>
          <a:p>
            <a:fld id="{FE23A3FC-D8F1-49ED-967A-4BA6EE9A387A}" type="slidenum">
              <a:rPr lang="en-US" smtClean="0"/>
              <a:t>16</a:t>
            </a:fld>
            <a:endParaRPr lang="en-US"/>
          </a:p>
        </p:txBody>
      </p:sp>
    </p:spTree>
    <p:extLst>
      <p:ext uri="{BB962C8B-B14F-4D97-AF65-F5344CB8AC3E}">
        <p14:creationId xmlns:p14="http://schemas.microsoft.com/office/powerpoint/2010/main" val="327789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Long-time residents create community; transient populations come for a brief experience.</a:t>
            </a:r>
          </a:p>
          <a:p>
            <a:r>
              <a:rPr lang="en-US" dirty="0"/>
              <a:t>What makes Bentonville one of America’s “Best Small Towns” is not the number of STRs – it’s the people who live, work, and play here. </a:t>
            </a:r>
          </a:p>
          <a:p>
            <a:pPr defTabSz="924916">
              <a:defRPr/>
            </a:pPr>
            <a:r>
              <a:rPr lang="en-US" dirty="0"/>
              <a:t>280 STRs sit vacant every month that no one can use as a residence. </a:t>
            </a:r>
          </a:p>
          <a:p>
            <a:r>
              <a:rPr lang="en-US" dirty="0"/>
              <a:t>Average home price in Bentonville in Sept. 2022 was $384k. $2679 monthly income equivalent to $425k house. </a:t>
            </a:r>
          </a:p>
          <a:p>
            <a:r>
              <a:rPr lang="en-US" dirty="0"/>
              <a:t>This is especially pertinent in the face of the affordable housing crisis. </a:t>
            </a:r>
          </a:p>
          <a:p>
            <a:pPr defTabSz="924916">
              <a:defRPr/>
            </a:pPr>
            <a:r>
              <a:rPr lang="en-US" dirty="0"/>
              <a:t>When people cannot live in town close to their places of employment – increases transportation costs and time, as well as traffic and congestion and long-term costs to the city on maintenance.</a:t>
            </a:r>
          </a:p>
          <a:p>
            <a:pPr defTabSz="924916">
              <a:defRPr/>
            </a:pPr>
            <a:r>
              <a:rPr lang="en-US" dirty="0"/>
              <a:t>This isn’t to say we should have no STRs, but it is important to understand their impact, esp. in large number, on the make up of our city. </a:t>
            </a:r>
          </a:p>
        </p:txBody>
      </p:sp>
      <p:sp>
        <p:nvSpPr>
          <p:cNvPr id="4" name="Slide Number Placeholder 3"/>
          <p:cNvSpPr>
            <a:spLocks noGrp="1"/>
          </p:cNvSpPr>
          <p:nvPr>
            <p:ph type="sldNum" sz="quarter" idx="5"/>
          </p:nvPr>
        </p:nvSpPr>
        <p:spPr/>
        <p:txBody>
          <a:bodyPr/>
          <a:lstStyle/>
          <a:p>
            <a:fld id="{FE23A3FC-D8F1-49ED-967A-4BA6EE9A387A}" type="slidenum">
              <a:rPr lang="en-US" smtClean="0"/>
              <a:t>17</a:t>
            </a:fld>
            <a:endParaRPr lang="en-US"/>
          </a:p>
        </p:txBody>
      </p:sp>
    </p:spTree>
    <p:extLst>
      <p:ext uri="{BB962C8B-B14F-4D97-AF65-F5344CB8AC3E}">
        <p14:creationId xmlns:p14="http://schemas.microsoft.com/office/powerpoint/2010/main" val="18184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type of use involved, it is difficult to divorce the interplay between zoning and the building and fire codes. The ordinance is most capable when all facets are included at the ground level. </a:t>
            </a:r>
          </a:p>
        </p:txBody>
      </p:sp>
      <p:sp>
        <p:nvSpPr>
          <p:cNvPr id="4" name="Slide Number Placeholder 3"/>
          <p:cNvSpPr>
            <a:spLocks noGrp="1"/>
          </p:cNvSpPr>
          <p:nvPr>
            <p:ph type="sldNum" sz="quarter" idx="5"/>
          </p:nvPr>
        </p:nvSpPr>
        <p:spPr/>
        <p:txBody>
          <a:bodyPr/>
          <a:lstStyle/>
          <a:p>
            <a:fld id="{FE23A3FC-D8F1-49ED-967A-4BA6EE9A387A}" type="slidenum">
              <a:rPr lang="en-US" smtClean="0"/>
              <a:t>20</a:t>
            </a:fld>
            <a:endParaRPr lang="en-US"/>
          </a:p>
        </p:txBody>
      </p:sp>
    </p:spTree>
    <p:extLst>
      <p:ext uri="{BB962C8B-B14F-4D97-AF65-F5344CB8AC3E}">
        <p14:creationId xmlns:p14="http://schemas.microsoft.com/office/powerpoint/2010/main" val="283085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type of use involved, it is difficult to divorce the interplay between zoning and the building and fire codes. The ordinance is most capable when all facets are included at the ground level. </a:t>
            </a:r>
          </a:p>
        </p:txBody>
      </p:sp>
      <p:sp>
        <p:nvSpPr>
          <p:cNvPr id="4" name="Slide Number Placeholder 3"/>
          <p:cNvSpPr>
            <a:spLocks noGrp="1"/>
          </p:cNvSpPr>
          <p:nvPr>
            <p:ph type="sldNum" sz="quarter" idx="5"/>
          </p:nvPr>
        </p:nvSpPr>
        <p:spPr/>
        <p:txBody>
          <a:bodyPr/>
          <a:lstStyle/>
          <a:p>
            <a:fld id="{FE23A3FC-D8F1-49ED-967A-4BA6EE9A387A}" type="slidenum">
              <a:rPr lang="en-US" smtClean="0"/>
              <a:t>21</a:t>
            </a:fld>
            <a:endParaRPr lang="en-US"/>
          </a:p>
        </p:txBody>
      </p:sp>
    </p:spTree>
    <p:extLst>
      <p:ext uri="{BB962C8B-B14F-4D97-AF65-F5344CB8AC3E}">
        <p14:creationId xmlns:p14="http://schemas.microsoft.com/office/powerpoint/2010/main" val="421418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a:t>
            </a:r>
            <a:r>
              <a:rPr lang="en-US"/>
              <a:t>about grandfathering.</a:t>
            </a:r>
          </a:p>
          <a:p>
            <a:endParaRPr lang="en-US"/>
          </a:p>
        </p:txBody>
      </p:sp>
      <p:sp>
        <p:nvSpPr>
          <p:cNvPr id="4" name="Slide Number Placeholder 3"/>
          <p:cNvSpPr>
            <a:spLocks noGrp="1"/>
          </p:cNvSpPr>
          <p:nvPr>
            <p:ph type="sldNum" sz="quarter" idx="5"/>
          </p:nvPr>
        </p:nvSpPr>
        <p:spPr/>
        <p:txBody>
          <a:bodyPr/>
          <a:lstStyle/>
          <a:p>
            <a:fld id="{FE23A3FC-D8F1-49ED-967A-4BA6EE9A387A}" type="slidenum">
              <a:rPr lang="en-US" smtClean="0"/>
              <a:t>22</a:t>
            </a:fld>
            <a:endParaRPr lang="en-US"/>
          </a:p>
        </p:txBody>
      </p:sp>
    </p:spTree>
    <p:extLst>
      <p:ext uri="{BB962C8B-B14F-4D97-AF65-F5344CB8AC3E}">
        <p14:creationId xmlns:p14="http://schemas.microsoft.com/office/powerpoint/2010/main" val="407658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5984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8021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385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4/28/2023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4324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1200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876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08033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0556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8773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467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4/28/2023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316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4/28/2023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3393305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EED1F-D5EE-4243-9E2E-62660B784B03}"/>
              </a:ext>
            </a:extLst>
          </p:cNvPr>
          <p:cNvSpPr>
            <a:spLocks noGrp="1"/>
          </p:cNvSpPr>
          <p:nvPr>
            <p:ph type="ctrTitle"/>
          </p:nvPr>
        </p:nvSpPr>
        <p:spPr>
          <a:xfrm>
            <a:off x="1104899" y="2355112"/>
            <a:ext cx="6933112" cy="3237615"/>
          </a:xfrm>
        </p:spPr>
        <p:txBody>
          <a:bodyPr>
            <a:normAutofit/>
          </a:bodyPr>
          <a:lstStyle/>
          <a:p>
            <a:pPr algn="l"/>
            <a:r>
              <a:rPr lang="en-US" dirty="0"/>
              <a:t>Short-Term rentals</a:t>
            </a:r>
          </a:p>
        </p:txBody>
      </p:sp>
      <p:sp>
        <p:nvSpPr>
          <p:cNvPr id="3" name="Subtitle 2">
            <a:extLst>
              <a:ext uri="{FF2B5EF4-FFF2-40B4-BE49-F238E27FC236}">
                <a16:creationId xmlns:a16="http://schemas.microsoft.com/office/drawing/2014/main" id="{83033139-5B67-44F0-BF6F-DAB5775B2ABE}"/>
              </a:ext>
            </a:extLst>
          </p:cNvPr>
          <p:cNvSpPr>
            <a:spLocks noGrp="1"/>
          </p:cNvSpPr>
          <p:nvPr>
            <p:ph type="subTitle" idx="1"/>
          </p:nvPr>
        </p:nvSpPr>
        <p:spPr>
          <a:xfrm>
            <a:off x="1104899" y="1265273"/>
            <a:ext cx="5916873" cy="1066522"/>
          </a:xfrm>
        </p:spPr>
        <p:txBody>
          <a:bodyPr>
            <a:normAutofit/>
          </a:bodyPr>
          <a:lstStyle/>
          <a:p>
            <a:pPr algn="l"/>
            <a:r>
              <a:rPr lang="en-US" dirty="0"/>
              <a:t>City of Bentonville</a:t>
            </a:r>
          </a:p>
          <a:p>
            <a:pPr algn="l"/>
            <a:r>
              <a:rPr lang="en-US" dirty="0"/>
              <a:t>April 28, 2023</a:t>
            </a:r>
          </a:p>
        </p:txBody>
      </p:sp>
      <p:pic>
        <p:nvPicPr>
          <p:cNvPr id="4" name="Picture 3" descr="Curved lines on modern building">
            <a:extLst>
              <a:ext uri="{FF2B5EF4-FFF2-40B4-BE49-F238E27FC236}">
                <a16:creationId xmlns:a16="http://schemas.microsoft.com/office/drawing/2014/main" id="{4D4BFC7E-1FC3-C85A-1E06-81E42132FEB4}"/>
              </a:ext>
            </a:extLst>
          </p:cNvPr>
          <p:cNvPicPr>
            <a:picLocks noChangeAspect="1"/>
          </p:cNvPicPr>
          <p:nvPr/>
        </p:nvPicPr>
        <p:blipFill rotWithShape="1">
          <a:blip r:embed="rId2"/>
          <a:srcRect l="40765" r="24903" b="2"/>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11" name="Straight Connector 10">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87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84AED-0875-4E9E-B7C3-F199A6E17182}"/>
              </a:ext>
            </a:extLst>
          </p:cNvPr>
          <p:cNvPicPr>
            <a:picLocks noChangeAspect="1"/>
          </p:cNvPicPr>
          <p:nvPr/>
        </p:nvPicPr>
        <p:blipFill>
          <a:blip r:embed="rId2"/>
          <a:stretch>
            <a:fillRect/>
          </a:stretch>
        </p:blipFill>
        <p:spPr>
          <a:xfrm>
            <a:off x="1154101" y="0"/>
            <a:ext cx="9883798" cy="6858000"/>
          </a:xfrm>
          <a:prstGeom prst="rect">
            <a:avLst/>
          </a:prstGeom>
        </p:spPr>
      </p:pic>
      <p:sp>
        <p:nvSpPr>
          <p:cNvPr id="4" name="Freeform: Shape 3">
            <a:extLst>
              <a:ext uri="{FF2B5EF4-FFF2-40B4-BE49-F238E27FC236}">
                <a16:creationId xmlns:a16="http://schemas.microsoft.com/office/drawing/2014/main" id="{BD608D82-2D3E-47A8-B3D1-B03771247099}"/>
              </a:ext>
            </a:extLst>
          </p:cNvPr>
          <p:cNvSpPr/>
          <p:nvPr/>
        </p:nvSpPr>
        <p:spPr>
          <a:xfrm>
            <a:off x="5669280" y="2560320"/>
            <a:ext cx="2093976" cy="3392424"/>
          </a:xfrm>
          <a:custGeom>
            <a:avLst/>
            <a:gdLst>
              <a:gd name="connsiteX0" fmla="*/ 704088 w 2093976"/>
              <a:gd name="connsiteY0" fmla="*/ 3337560 h 3392424"/>
              <a:gd name="connsiteX1" fmla="*/ 118872 w 2093976"/>
              <a:gd name="connsiteY1" fmla="*/ 2542032 h 3392424"/>
              <a:gd name="connsiteX2" fmla="*/ 82296 w 2093976"/>
              <a:gd name="connsiteY2" fmla="*/ 2468880 h 3392424"/>
              <a:gd name="connsiteX3" fmla="*/ 36576 w 2093976"/>
              <a:gd name="connsiteY3" fmla="*/ 2368296 h 3392424"/>
              <a:gd name="connsiteX4" fmla="*/ 0 w 2093976"/>
              <a:gd name="connsiteY4" fmla="*/ 2231136 h 3392424"/>
              <a:gd name="connsiteX5" fmla="*/ 45720 w 2093976"/>
              <a:gd name="connsiteY5" fmla="*/ 329184 h 3392424"/>
              <a:gd name="connsiteX6" fmla="*/ 777240 w 2093976"/>
              <a:gd name="connsiteY6" fmla="*/ 356616 h 3392424"/>
              <a:gd name="connsiteX7" fmla="*/ 813816 w 2093976"/>
              <a:gd name="connsiteY7" fmla="*/ 301752 h 3392424"/>
              <a:gd name="connsiteX8" fmla="*/ 850392 w 2093976"/>
              <a:gd name="connsiteY8" fmla="*/ 283464 h 3392424"/>
              <a:gd name="connsiteX9" fmla="*/ 914400 w 2093976"/>
              <a:gd name="connsiteY9" fmla="*/ 283464 h 3392424"/>
              <a:gd name="connsiteX10" fmla="*/ 996696 w 2093976"/>
              <a:gd name="connsiteY10" fmla="*/ 292608 h 3392424"/>
              <a:gd name="connsiteX11" fmla="*/ 1353312 w 2093976"/>
              <a:gd name="connsiteY11" fmla="*/ 0 h 3392424"/>
              <a:gd name="connsiteX12" fmla="*/ 1344168 w 2093976"/>
              <a:gd name="connsiteY12" fmla="*/ 1170432 h 3392424"/>
              <a:gd name="connsiteX13" fmla="*/ 2093976 w 2093976"/>
              <a:gd name="connsiteY13" fmla="*/ 1179576 h 3392424"/>
              <a:gd name="connsiteX14" fmla="*/ 2048256 w 2093976"/>
              <a:gd name="connsiteY14" fmla="*/ 3392424 h 3392424"/>
              <a:gd name="connsiteX15" fmla="*/ 704088 w 2093976"/>
              <a:gd name="connsiteY15" fmla="*/ 3337560 h 339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3976" h="3392424">
                <a:moveTo>
                  <a:pt x="704088" y="3337560"/>
                </a:moveTo>
                <a:lnTo>
                  <a:pt x="118872" y="2542032"/>
                </a:lnTo>
                <a:lnTo>
                  <a:pt x="82296" y="2468880"/>
                </a:lnTo>
                <a:lnTo>
                  <a:pt x="36576" y="2368296"/>
                </a:lnTo>
                <a:lnTo>
                  <a:pt x="0" y="2231136"/>
                </a:lnTo>
                <a:lnTo>
                  <a:pt x="45720" y="329184"/>
                </a:lnTo>
                <a:lnTo>
                  <a:pt x="777240" y="356616"/>
                </a:lnTo>
                <a:lnTo>
                  <a:pt x="813816" y="301752"/>
                </a:lnTo>
                <a:lnTo>
                  <a:pt x="850392" y="283464"/>
                </a:lnTo>
                <a:lnTo>
                  <a:pt x="914400" y="283464"/>
                </a:lnTo>
                <a:lnTo>
                  <a:pt x="996696" y="292608"/>
                </a:lnTo>
                <a:lnTo>
                  <a:pt x="1353312" y="0"/>
                </a:lnTo>
                <a:lnTo>
                  <a:pt x="1344168" y="1170432"/>
                </a:lnTo>
                <a:lnTo>
                  <a:pt x="2093976" y="1179576"/>
                </a:lnTo>
                <a:lnTo>
                  <a:pt x="2048256" y="3392424"/>
                </a:lnTo>
                <a:lnTo>
                  <a:pt x="704088" y="3337560"/>
                </a:lnTo>
                <a:close/>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3D03B75-9FEF-3BE5-50FE-CD8B06C27ED8}"/>
              </a:ext>
            </a:extLst>
          </p:cNvPr>
          <p:cNvSpPr txBox="1"/>
          <p:nvPr/>
        </p:nvSpPr>
        <p:spPr>
          <a:xfrm>
            <a:off x="65508" y="6330746"/>
            <a:ext cx="3159473" cy="369332"/>
          </a:xfrm>
          <a:prstGeom prst="rect">
            <a:avLst/>
          </a:prstGeom>
          <a:solidFill>
            <a:schemeClr val="accent2">
              <a:lumMod val="40000"/>
              <a:lumOff val="60000"/>
            </a:schemeClr>
          </a:solidFill>
        </p:spPr>
        <p:txBody>
          <a:bodyPr wrap="square" rtlCol="0">
            <a:spAutoFit/>
          </a:bodyPr>
          <a:lstStyle/>
          <a:p>
            <a:r>
              <a:rPr lang="en-US" dirty="0"/>
              <a:t>Data from </a:t>
            </a:r>
            <a:r>
              <a:rPr lang="en-US" dirty="0" err="1"/>
              <a:t>AirDNA</a:t>
            </a:r>
            <a:r>
              <a:rPr lang="en-US" dirty="0"/>
              <a:t> – end of Jan. ‘23</a:t>
            </a:r>
          </a:p>
        </p:txBody>
      </p:sp>
    </p:spTree>
    <p:extLst>
      <p:ext uri="{BB962C8B-B14F-4D97-AF65-F5344CB8AC3E}">
        <p14:creationId xmlns:p14="http://schemas.microsoft.com/office/powerpoint/2010/main" val="92668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A6EF4-196C-4BFC-AA06-3882F9BC462B}"/>
              </a:ext>
            </a:extLst>
          </p:cNvPr>
          <p:cNvPicPr>
            <a:picLocks noChangeAspect="1"/>
          </p:cNvPicPr>
          <p:nvPr/>
        </p:nvPicPr>
        <p:blipFill>
          <a:blip r:embed="rId2"/>
          <a:stretch>
            <a:fillRect/>
          </a:stretch>
        </p:blipFill>
        <p:spPr>
          <a:xfrm>
            <a:off x="3607582" y="0"/>
            <a:ext cx="4976835" cy="6858000"/>
          </a:xfrm>
          <a:prstGeom prst="rect">
            <a:avLst/>
          </a:prstGeom>
        </p:spPr>
      </p:pic>
      <p:sp>
        <p:nvSpPr>
          <p:cNvPr id="6" name="Freeform: Shape 5">
            <a:extLst>
              <a:ext uri="{FF2B5EF4-FFF2-40B4-BE49-F238E27FC236}">
                <a16:creationId xmlns:a16="http://schemas.microsoft.com/office/drawing/2014/main" id="{0E6F619F-B93E-4906-A9B6-AFDE18BFE04F}"/>
              </a:ext>
            </a:extLst>
          </p:cNvPr>
          <p:cNvSpPr>
            <a:spLocks noChangeAspect="1"/>
          </p:cNvSpPr>
          <p:nvPr/>
        </p:nvSpPr>
        <p:spPr>
          <a:xfrm>
            <a:off x="3785396" y="230588"/>
            <a:ext cx="3948444" cy="6396824"/>
          </a:xfrm>
          <a:custGeom>
            <a:avLst/>
            <a:gdLst>
              <a:gd name="connsiteX0" fmla="*/ 704088 w 2093976"/>
              <a:gd name="connsiteY0" fmla="*/ 3337560 h 3392424"/>
              <a:gd name="connsiteX1" fmla="*/ 118872 w 2093976"/>
              <a:gd name="connsiteY1" fmla="*/ 2542032 h 3392424"/>
              <a:gd name="connsiteX2" fmla="*/ 82296 w 2093976"/>
              <a:gd name="connsiteY2" fmla="*/ 2468880 h 3392424"/>
              <a:gd name="connsiteX3" fmla="*/ 36576 w 2093976"/>
              <a:gd name="connsiteY3" fmla="*/ 2368296 h 3392424"/>
              <a:gd name="connsiteX4" fmla="*/ 0 w 2093976"/>
              <a:gd name="connsiteY4" fmla="*/ 2231136 h 3392424"/>
              <a:gd name="connsiteX5" fmla="*/ 45720 w 2093976"/>
              <a:gd name="connsiteY5" fmla="*/ 329184 h 3392424"/>
              <a:gd name="connsiteX6" fmla="*/ 777240 w 2093976"/>
              <a:gd name="connsiteY6" fmla="*/ 356616 h 3392424"/>
              <a:gd name="connsiteX7" fmla="*/ 813816 w 2093976"/>
              <a:gd name="connsiteY7" fmla="*/ 301752 h 3392424"/>
              <a:gd name="connsiteX8" fmla="*/ 850392 w 2093976"/>
              <a:gd name="connsiteY8" fmla="*/ 283464 h 3392424"/>
              <a:gd name="connsiteX9" fmla="*/ 914400 w 2093976"/>
              <a:gd name="connsiteY9" fmla="*/ 283464 h 3392424"/>
              <a:gd name="connsiteX10" fmla="*/ 996696 w 2093976"/>
              <a:gd name="connsiteY10" fmla="*/ 292608 h 3392424"/>
              <a:gd name="connsiteX11" fmla="*/ 1353312 w 2093976"/>
              <a:gd name="connsiteY11" fmla="*/ 0 h 3392424"/>
              <a:gd name="connsiteX12" fmla="*/ 1344168 w 2093976"/>
              <a:gd name="connsiteY12" fmla="*/ 1170432 h 3392424"/>
              <a:gd name="connsiteX13" fmla="*/ 2093976 w 2093976"/>
              <a:gd name="connsiteY13" fmla="*/ 1179576 h 3392424"/>
              <a:gd name="connsiteX14" fmla="*/ 2048256 w 2093976"/>
              <a:gd name="connsiteY14" fmla="*/ 3392424 h 3392424"/>
              <a:gd name="connsiteX15" fmla="*/ 704088 w 2093976"/>
              <a:gd name="connsiteY15" fmla="*/ 3337560 h 339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3976" h="3392424">
                <a:moveTo>
                  <a:pt x="704088" y="3337560"/>
                </a:moveTo>
                <a:lnTo>
                  <a:pt x="118872" y="2542032"/>
                </a:lnTo>
                <a:lnTo>
                  <a:pt x="82296" y="2468880"/>
                </a:lnTo>
                <a:lnTo>
                  <a:pt x="36576" y="2368296"/>
                </a:lnTo>
                <a:lnTo>
                  <a:pt x="0" y="2231136"/>
                </a:lnTo>
                <a:lnTo>
                  <a:pt x="45720" y="329184"/>
                </a:lnTo>
                <a:lnTo>
                  <a:pt x="777240" y="356616"/>
                </a:lnTo>
                <a:lnTo>
                  <a:pt x="813816" y="301752"/>
                </a:lnTo>
                <a:lnTo>
                  <a:pt x="850392" y="283464"/>
                </a:lnTo>
                <a:lnTo>
                  <a:pt x="914400" y="283464"/>
                </a:lnTo>
                <a:lnTo>
                  <a:pt x="996696" y="292608"/>
                </a:lnTo>
                <a:lnTo>
                  <a:pt x="1353312" y="0"/>
                </a:lnTo>
                <a:lnTo>
                  <a:pt x="1344168" y="1170432"/>
                </a:lnTo>
                <a:lnTo>
                  <a:pt x="2093976" y="1179576"/>
                </a:lnTo>
                <a:lnTo>
                  <a:pt x="2048256" y="3392424"/>
                </a:lnTo>
                <a:lnTo>
                  <a:pt x="704088" y="3337560"/>
                </a:lnTo>
                <a:close/>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5479EC1-96E0-52C8-FABE-CBB556F34806}"/>
              </a:ext>
            </a:extLst>
          </p:cNvPr>
          <p:cNvSpPr txBox="1"/>
          <p:nvPr/>
        </p:nvSpPr>
        <p:spPr>
          <a:xfrm>
            <a:off x="65508" y="6330746"/>
            <a:ext cx="3159473" cy="369332"/>
          </a:xfrm>
          <a:prstGeom prst="rect">
            <a:avLst/>
          </a:prstGeom>
          <a:solidFill>
            <a:schemeClr val="accent2">
              <a:lumMod val="40000"/>
              <a:lumOff val="60000"/>
            </a:schemeClr>
          </a:solidFill>
        </p:spPr>
        <p:txBody>
          <a:bodyPr wrap="square" rtlCol="0">
            <a:spAutoFit/>
          </a:bodyPr>
          <a:lstStyle/>
          <a:p>
            <a:r>
              <a:rPr lang="en-US" dirty="0"/>
              <a:t>Data from </a:t>
            </a:r>
            <a:r>
              <a:rPr lang="en-US" dirty="0" err="1"/>
              <a:t>AirDNA</a:t>
            </a:r>
            <a:r>
              <a:rPr lang="en-US" dirty="0"/>
              <a:t> – end of Jan. ‘23</a:t>
            </a:r>
          </a:p>
        </p:txBody>
      </p:sp>
    </p:spTree>
    <p:extLst>
      <p:ext uri="{BB962C8B-B14F-4D97-AF65-F5344CB8AC3E}">
        <p14:creationId xmlns:p14="http://schemas.microsoft.com/office/powerpoint/2010/main" val="249795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B00-92E8-5137-BA7E-368EA85B0C2F}"/>
              </a:ext>
            </a:extLst>
          </p:cNvPr>
          <p:cNvSpPr>
            <a:spLocks noGrp="1"/>
          </p:cNvSpPr>
          <p:nvPr>
            <p:ph type="title"/>
          </p:nvPr>
        </p:nvSpPr>
        <p:spPr/>
        <p:txBody>
          <a:bodyPr/>
          <a:lstStyle/>
          <a:p>
            <a:r>
              <a:rPr lang="en-US" dirty="0"/>
              <a:t>Positive Impacts</a:t>
            </a:r>
          </a:p>
        </p:txBody>
      </p:sp>
      <p:sp>
        <p:nvSpPr>
          <p:cNvPr id="3" name="Content Placeholder 2">
            <a:extLst>
              <a:ext uri="{FF2B5EF4-FFF2-40B4-BE49-F238E27FC236}">
                <a16:creationId xmlns:a16="http://schemas.microsoft.com/office/drawing/2014/main" id="{D05BB4EC-B05F-B017-CB4D-BC1C8205F1F4}"/>
              </a:ext>
            </a:extLst>
          </p:cNvPr>
          <p:cNvSpPr>
            <a:spLocks noGrp="1"/>
          </p:cNvSpPr>
          <p:nvPr>
            <p:ph idx="1"/>
          </p:nvPr>
        </p:nvSpPr>
        <p:spPr>
          <a:xfrm>
            <a:off x="294968" y="1915557"/>
            <a:ext cx="11670890" cy="4839204"/>
          </a:xfrm>
        </p:spPr>
        <p:txBody>
          <a:bodyPr>
            <a:normAutofit/>
          </a:bodyPr>
          <a:lstStyle/>
          <a:p>
            <a:pPr marL="0" indent="0" algn="ctr">
              <a:buNone/>
            </a:pPr>
            <a:r>
              <a:rPr lang="en-US" sz="3200" dirty="0"/>
              <a:t>Provide unique opportunity to experience Bentonville.</a:t>
            </a:r>
          </a:p>
          <a:p>
            <a:pPr marL="0" indent="0" algn="ctr">
              <a:buNone/>
            </a:pPr>
            <a:endParaRPr lang="en-US" sz="3200" dirty="0"/>
          </a:p>
          <a:p>
            <a:pPr marL="0" indent="0" algn="ctr">
              <a:buNone/>
            </a:pPr>
            <a:r>
              <a:rPr lang="en-US" sz="3200" dirty="0"/>
              <a:t>Provides residents an opportunity to earn additional income, thereby increasing community wealth.</a:t>
            </a:r>
          </a:p>
          <a:p>
            <a:pPr marL="0" indent="0" algn="ctr">
              <a:buNone/>
            </a:pPr>
            <a:endParaRPr lang="en-US" sz="3200" dirty="0"/>
          </a:p>
          <a:p>
            <a:pPr marL="0" indent="0" algn="ctr">
              <a:buNone/>
            </a:pPr>
            <a:r>
              <a:rPr lang="en-US" sz="3200" dirty="0"/>
              <a:t>May allow some residents to stay in their homes by providing additional income.</a:t>
            </a:r>
            <a:endParaRPr lang="en-US" sz="3200" dirty="0">
              <a:ea typeface="Calibri" panose="020F0502020204030204" pitchFamily="34" charset="0"/>
              <a:cs typeface="Times New Roman" panose="02020603050405020304" pitchFamily="18" charset="0"/>
            </a:endParaRPr>
          </a:p>
          <a:p>
            <a:pPr marL="0" indent="0" algn="ctr">
              <a:buNone/>
            </a:pPr>
            <a:endParaRPr lang="en-US" sz="3200" dirty="0"/>
          </a:p>
        </p:txBody>
      </p:sp>
    </p:spTree>
    <p:extLst>
      <p:ext uri="{BB962C8B-B14F-4D97-AF65-F5344CB8AC3E}">
        <p14:creationId xmlns:p14="http://schemas.microsoft.com/office/powerpoint/2010/main" val="38742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B00-92E8-5137-BA7E-368EA85B0C2F}"/>
              </a:ext>
            </a:extLst>
          </p:cNvPr>
          <p:cNvSpPr>
            <a:spLocks noGrp="1"/>
          </p:cNvSpPr>
          <p:nvPr>
            <p:ph type="title"/>
          </p:nvPr>
        </p:nvSpPr>
        <p:spPr/>
        <p:txBody>
          <a:bodyPr/>
          <a:lstStyle/>
          <a:p>
            <a:r>
              <a:rPr lang="en-US" dirty="0"/>
              <a:t>Positive Impacts</a:t>
            </a:r>
          </a:p>
        </p:txBody>
      </p:sp>
      <p:sp>
        <p:nvSpPr>
          <p:cNvPr id="3" name="Content Placeholder 2">
            <a:extLst>
              <a:ext uri="{FF2B5EF4-FFF2-40B4-BE49-F238E27FC236}">
                <a16:creationId xmlns:a16="http://schemas.microsoft.com/office/drawing/2014/main" id="{D05BB4EC-B05F-B017-CB4D-BC1C8205F1F4}"/>
              </a:ext>
            </a:extLst>
          </p:cNvPr>
          <p:cNvSpPr>
            <a:spLocks noGrp="1"/>
          </p:cNvSpPr>
          <p:nvPr>
            <p:ph idx="1"/>
          </p:nvPr>
        </p:nvSpPr>
        <p:spPr>
          <a:xfrm>
            <a:off x="294968" y="2371411"/>
            <a:ext cx="11670890" cy="4383350"/>
          </a:xfrm>
        </p:spPr>
        <p:txBody>
          <a:bodyPr>
            <a:normAutofit/>
          </a:bodyPr>
          <a:lstStyle/>
          <a:p>
            <a:pPr marL="0" indent="0" algn="ctr">
              <a:buNone/>
            </a:pPr>
            <a:r>
              <a:rPr lang="en-US" sz="3200" dirty="0"/>
              <a:t>Very likely to be well-maintained. Market-driven response leads to cleanliness and positive upkeep.</a:t>
            </a:r>
          </a:p>
          <a:p>
            <a:pPr marL="0" indent="0" algn="ctr">
              <a:buNone/>
            </a:pPr>
            <a:endParaRPr lang="en-US" sz="3200" dirty="0"/>
          </a:p>
          <a:p>
            <a:pPr marL="0" indent="0" algn="ctr">
              <a:buNone/>
            </a:pPr>
            <a:r>
              <a:rPr lang="en-US" sz="3200" dirty="0"/>
              <a:t>When the market changes, often converted to long-term rentals or sold.</a:t>
            </a:r>
            <a:endParaRPr lang="en-US" sz="1800" dirty="0"/>
          </a:p>
        </p:txBody>
      </p:sp>
    </p:spTree>
    <p:extLst>
      <p:ext uri="{BB962C8B-B14F-4D97-AF65-F5344CB8AC3E}">
        <p14:creationId xmlns:p14="http://schemas.microsoft.com/office/powerpoint/2010/main" val="38819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B00-92E8-5137-BA7E-368EA85B0C2F}"/>
              </a:ext>
            </a:extLst>
          </p:cNvPr>
          <p:cNvSpPr>
            <a:spLocks noGrp="1"/>
          </p:cNvSpPr>
          <p:nvPr>
            <p:ph type="title"/>
          </p:nvPr>
        </p:nvSpPr>
        <p:spPr/>
        <p:txBody>
          <a:bodyPr/>
          <a:lstStyle/>
          <a:p>
            <a:r>
              <a:rPr lang="en-US" dirty="0"/>
              <a:t>Negative Impacts</a:t>
            </a:r>
          </a:p>
        </p:txBody>
      </p:sp>
      <p:sp>
        <p:nvSpPr>
          <p:cNvPr id="3" name="Content Placeholder 2">
            <a:extLst>
              <a:ext uri="{FF2B5EF4-FFF2-40B4-BE49-F238E27FC236}">
                <a16:creationId xmlns:a16="http://schemas.microsoft.com/office/drawing/2014/main" id="{D05BB4EC-B05F-B017-CB4D-BC1C8205F1F4}"/>
              </a:ext>
            </a:extLst>
          </p:cNvPr>
          <p:cNvSpPr>
            <a:spLocks noGrp="1"/>
          </p:cNvSpPr>
          <p:nvPr>
            <p:ph idx="1"/>
          </p:nvPr>
        </p:nvSpPr>
        <p:spPr>
          <a:xfrm>
            <a:off x="526025" y="1694494"/>
            <a:ext cx="11139949" cy="4548562"/>
          </a:xfrm>
        </p:spPr>
        <p:txBody>
          <a:bodyPr>
            <a:normAutofit fontScale="92500"/>
          </a:bodyPr>
          <a:lstStyle/>
          <a:p>
            <a:pPr marL="0" indent="0" algn="ctr">
              <a:buNone/>
            </a:pPr>
            <a:r>
              <a:rPr lang="en-US" sz="3200" dirty="0"/>
              <a:t>Encouraging tourism at the expense of neighborhoods</a:t>
            </a:r>
          </a:p>
          <a:p>
            <a:pPr marL="0" indent="0" algn="ctr">
              <a:buNone/>
            </a:pPr>
            <a:r>
              <a:rPr lang="en-US" sz="32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Long-time residents create ties to the community, vibrancy, and social connections; transient populations come for a brief experience. What makes Bentonville one of America’s “Best Small Towns” is not the number of STRs or visitors – it’s the people who live, work, and play here everyday.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p>
          <a:p>
            <a:pPr marL="0" indent="0" algn="ctr">
              <a:buNone/>
            </a:pPr>
            <a:r>
              <a:rPr lang="en-US" sz="3200" dirty="0"/>
              <a:t>STRs displace city residents and eat up an extremely limited supply of housing.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p>
        </p:txBody>
      </p:sp>
    </p:spTree>
    <p:extLst>
      <p:ext uri="{BB962C8B-B14F-4D97-AF65-F5344CB8AC3E}">
        <p14:creationId xmlns:p14="http://schemas.microsoft.com/office/powerpoint/2010/main" val="149868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B00-92E8-5137-BA7E-368EA85B0C2F}"/>
              </a:ext>
            </a:extLst>
          </p:cNvPr>
          <p:cNvSpPr>
            <a:spLocks noGrp="1"/>
          </p:cNvSpPr>
          <p:nvPr>
            <p:ph type="title"/>
          </p:nvPr>
        </p:nvSpPr>
        <p:spPr/>
        <p:txBody>
          <a:bodyPr/>
          <a:lstStyle/>
          <a:p>
            <a:r>
              <a:rPr lang="en-US" dirty="0"/>
              <a:t>Negative Impacts</a:t>
            </a:r>
          </a:p>
        </p:txBody>
      </p:sp>
      <p:sp>
        <p:nvSpPr>
          <p:cNvPr id="3" name="Content Placeholder 2">
            <a:extLst>
              <a:ext uri="{FF2B5EF4-FFF2-40B4-BE49-F238E27FC236}">
                <a16:creationId xmlns:a16="http://schemas.microsoft.com/office/drawing/2014/main" id="{D05BB4EC-B05F-B017-CB4D-BC1C8205F1F4}"/>
              </a:ext>
            </a:extLst>
          </p:cNvPr>
          <p:cNvSpPr>
            <a:spLocks noGrp="1"/>
          </p:cNvSpPr>
          <p:nvPr>
            <p:ph idx="1"/>
          </p:nvPr>
        </p:nvSpPr>
        <p:spPr>
          <a:xfrm>
            <a:off x="481781" y="1915557"/>
            <a:ext cx="11425084" cy="4409042"/>
          </a:xfrm>
        </p:spPr>
        <p:txBody>
          <a:bodyPr>
            <a:normAutofit fontScale="92500" lnSpcReduction="10000"/>
          </a:bodyPr>
          <a:lstStyle/>
          <a:p>
            <a:pPr marL="0" indent="0" algn="ctr">
              <a:buNone/>
            </a:pPr>
            <a:r>
              <a:rPr lang="en-US" sz="3500" dirty="0"/>
              <a:t>3.1% (704 listings) of housing stock (22,436 units*) is actively listed – up from 1.2% (290 listings) in January 2021.</a:t>
            </a:r>
          </a:p>
          <a:p>
            <a:pPr marL="0" indent="0" algn="ctr">
              <a:buNone/>
            </a:pPr>
            <a:endParaRPr lang="en-US" sz="3500" dirty="0"/>
          </a:p>
          <a:p>
            <a:pPr marL="0" indent="0" algn="ctr">
              <a:buNone/>
            </a:pPr>
            <a:r>
              <a:rPr lang="en-US" sz="3500" dirty="0"/>
              <a:t>704 STRs = housing for over 1,850 residents based on 2.64 avg. household size*.</a:t>
            </a:r>
          </a:p>
          <a:p>
            <a:pPr marL="0" indent="0" algn="ctr">
              <a:buNone/>
            </a:pPr>
            <a:endParaRPr lang="en-US" sz="3500" dirty="0"/>
          </a:p>
          <a:p>
            <a:pPr marL="0" indent="0" algn="ctr">
              <a:buNone/>
              <a:tabLst>
                <a:tab pos="9032875" algn="l"/>
              </a:tabLst>
            </a:pPr>
            <a:r>
              <a:rPr lang="en-US" sz="3500" dirty="0"/>
              <a:t>43% vacancy rate is the equivalent of 302 housing units sitting unused every month, or housing for 800 residents.</a:t>
            </a:r>
            <a:endParaRPr lang="en-US" dirty="0"/>
          </a:p>
        </p:txBody>
      </p:sp>
      <p:sp>
        <p:nvSpPr>
          <p:cNvPr id="4" name="TextBox 3">
            <a:extLst>
              <a:ext uri="{FF2B5EF4-FFF2-40B4-BE49-F238E27FC236}">
                <a16:creationId xmlns:a16="http://schemas.microsoft.com/office/drawing/2014/main" id="{92CE4881-9518-7A8F-8270-3FEAC89B8288}"/>
              </a:ext>
            </a:extLst>
          </p:cNvPr>
          <p:cNvSpPr txBox="1"/>
          <p:nvPr/>
        </p:nvSpPr>
        <p:spPr>
          <a:xfrm>
            <a:off x="65508" y="6330746"/>
            <a:ext cx="1220681" cy="369332"/>
          </a:xfrm>
          <a:prstGeom prst="rect">
            <a:avLst/>
          </a:prstGeom>
          <a:solidFill>
            <a:schemeClr val="accent2">
              <a:lumMod val="40000"/>
              <a:lumOff val="60000"/>
            </a:schemeClr>
          </a:solidFill>
        </p:spPr>
        <p:txBody>
          <a:bodyPr wrap="square" rtlCol="0">
            <a:spAutoFit/>
          </a:bodyPr>
          <a:lstStyle/>
          <a:p>
            <a:r>
              <a:rPr lang="en-US" dirty="0"/>
              <a:t>*US Census </a:t>
            </a:r>
          </a:p>
        </p:txBody>
      </p:sp>
    </p:spTree>
    <p:extLst>
      <p:ext uri="{BB962C8B-B14F-4D97-AF65-F5344CB8AC3E}">
        <p14:creationId xmlns:p14="http://schemas.microsoft.com/office/powerpoint/2010/main" val="14209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B00-92E8-5137-BA7E-368EA85B0C2F}"/>
              </a:ext>
            </a:extLst>
          </p:cNvPr>
          <p:cNvSpPr>
            <a:spLocks noGrp="1"/>
          </p:cNvSpPr>
          <p:nvPr>
            <p:ph type="title"/>
          </p:nvPr>
        </p:nvSpPr>
        <p:spPr/>
        <p:txBody>
          <a:bodyPr/>
          <a:lstStyle/>
          <a:p>
            <a:r>
              <a:rPr lang="en-US" dirty="0"/>
              <a:t>Negative Impacts</a:t>
            </a:r>
          </a:p>
        </p:txBody>
      </p:sp>
      <p:sp>
        <p:nvSpPr>
          <p:cNvPr id="3" name="Content Placeholder 2">
            <a:extLst>
              <a:ext uri="{FF2B5EF4-FFF2-40B4-BE49-F238E27FC236}">
                <a16:creationId xmlns:a16="http://schemas.microsoft.com/office/drawing/2014/main" id="{D05BB4EC-B05F-B017-CB4D-BC1C8205F1F4}"/>
              </a:ext>
            </a:extLst>
          </p:cNvPr>
          <p:cNvSpPr>
            <a:spLocks noGrp="1"/>
          </p:cNvSpPr>
          <p:nvPr>
            <p:ph idx="1"/>
          </p:nvPr>
        </p:nvSpPr>
        <p:spPr>
          <a:xfrm>
            <a:off x="294968" y="1641987"/>
            <a:ext cx="11670890" cy="5112774"/>
          </a:xfrm>
        </p:spPr>
        <p:txBody>
          <a:bodyPr>
            <a:normAutofit/>
          </a:bodyPr>
          <a:lstStyle/>
          <a:p>
            <a:pPr marL="0" indent="0" algn="ctr">
              <a:buNone/>
            </a:pPr>
            <a:r>
              <a:rPr lang="en-US" sz="3200" dirty="0"/>
              <a:t>Average monthly revenue of Bentonville STRs exceeds the average monthly housing costs of Bentonville homeowners.</a:t>
            </a:r>
          </a:p>
          <a:p>
            <a:pPr marL="0" indent="0" algn="ctr">
              <a:buNone/>
            </a:pPr>
            <a:endParaRPr lang="en-US" sz="3200" dirty="0"/>
          </a:p>
          <a:p>
            <a:pPr marL="0" indent="0" algn="ctr">
              <a:buNone/>
            </a:pPr>
            <a:r>
              <a:rPr lang="en-US" sz="3200" dirty="0"/>
              <a:t>Median monthly housing costs are $1,800 (incl. mortgage, taxes, &amp; insurance.)** compared to the $2,600 monthly revenue.</a:t>
            </a:r>
          </a:p>
          <a:p>
            <a:pPr marL="0" indent="0" algn="ctr">
              <a:buNone/>
            </a:pPr>
            <a:endParaRPr lang="en-US" sz="3200" dirty="0"/>
          </a:p>
          <a:p>
            <a:pPr marL="0" indent="0" algn="ctr">
              <a:buNone/>
            </a:pPr>
            <a:r>
              <a:rPr lang="en-US" sz="3200" dirty="0"/>
              <a:t>Average home price in Bentonville in Sept. 2022 was $384,000*. The $2,599 monthly income for an STR is equivalent to mortgage on $425,000 house. </a:t>
            </a:r>
          </a:p>
          <a:p>
            <a:pPr marL="0" indent="0" algn="ctr">
              <a:buNone/>
            </a:pPr>
            <a:r>
              <a:rPr lang="en-US" sz="1800" dirty="0"/>
              <a:t>*Arvest Skyline Report        **Median from 2017-2021 ACS</a:t>
            </a:r>
          </a:p>
        </p:txBody>
      </p:sp>
    </p:spTree>
    <p:extLst>
      <p:ext uri="{BB962C8B-B14F-4D97-AF65-F5344CB8AC3E}">
        <p14:creationId xmlns:p14="http://schemas.microsoft.com/office/powerpoint/2010/main" val="1447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B00-92E8-5137-BA7E-368EA85B0C2F}"/>
              </a:ext>
            </a:extLst>
          </p:cNvPr>
          <p:cNvSpPr>
            <a:spLocks noGrp="1"/>
          </p:cNvSpPr>
          <p:nvPr>
            <p:ph type="title"/>
          </p:nvPr>
        </p:nvSpPr>
        <p:spPr/>
        <p:txBody>
          <a:bodyPr/>
          <a:lstStyle/>
          <a:p>
            <a:r>
              <a:rPr lang="en-US" dirty="0"/>
              <a:t>Negative Impacts</a:t>
            </a:r>
          </a:p>
        </p:txBody>
      </p:sp>
      <p:sp>
        <p:nvSpPr>
          <p:cNvPr id="3" name="Content Placeholder 2">
            <a:extLst>
              <a:ext uri="{FF2B5EF4-FFF2-40B4-BE49-F238E27FC236}">
                <a16:creationId xmlns:a16="http://schemas.microsoft.com/office/drawing/2014/main" id="{D05BB4EC-B05F-B017-CB4D-BC1C8205F1F4}"/>
              </a:ext>
            </a:extLst>
          </p:cNvPr>
          <p:cNvSpPr>
            <a:spLocks noGrp="1"/>
          </p:cNvSpPr>
          <p:nvPr>
            <p:ph idx="1"/>
          </p:nvPr>
        </p:nvSpPr>
        <p:spPr>
          <a:xfrm>
            <a:off x="294968" y="2438399"/>
            <a:ext cx="11670890" cy="4316361"/>
          </a:xfrm>
        </p:spPr>
        <p:txBody>
          <a:bodyPr>
            <a:normAutofit/>
          </a:bodyPr>
          <a:lstStyle/>
          <a:p>
            <a:pPr marL="0" indent="0" algn="ctr">
              <a:buNone/>
            </a:pPr>
            <a:r>
              <a:rPr lang="en-US" sz="3200" dirty="0"/>
              <a:t>People opt to live further from employment in order to find a place to live – increasing transportation costs to resident and the city.</a:t>
            </a:r>
          </a:p>
          <a:p>
            <a:pPr marL="0" indent="0" algn="ctr">
              <a:buNone/>
            </a:pPr>
            <a:endParaRPr lang="en-US" sz="3200" dirty="0"/>
          </a:p>
          <a:p>
            <a:pPr marL="0" indent="0" algn="ctr">
              <a:buNone/>
            </a:pPr>
            <a:r>
              <a:rPr lang="en-US" sz="3200" dirty="0"/>
              <a:t>Traffic and congestion increase, in turn affecting maintenance and capital costs to the City.</a:t>
            </a:r>
            <a:endParaRPr lang="en-US" sz="1800" dirty="0"/>
          </a:p>
        </p:txBody>
      </p:sp>
    </p:spTree>
    <p:extLst>
      <p:ext uri="{BB962C8B-B14F-4D97-AF65-F5344CB8AC3E}">
        <p14:creationId xmlns:p14="http://schemas.microsoft.com/office/powerpoint/2010/main" val="32770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10A34275-CD0A-499C-9600-C96742FAC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1852546B-EF97-46E8-A930-3A03341066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801F4A-0A74-45E0-8E5A-65A65252A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245F29-ABE7-4BB1-8164-5F4C4604B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FE6D30CD-879C-4019-EBED-77BAFD4717BF}"/>
              </a:ext>
            </a:extLst>
          </p:cNvPr>
          <p:cNvSpPr>
            <a:spLocks noGrp="1"/>
          </p:cNvSpPr>
          <p:nvPr>
            <p:ph type="title"/>
          </p:nvPr>
        </p:nvSpPr>
        <p:spPr>
          <a:xfrm>
            <a:off x="8286014" y="1122363"/>
            <a:ext cx="3316463" cy="3025308"/>
          </a:xfrm>
        </p:spPr>
        <p:txBody>
          <a:bodyPr vert="horz" lIns="91440" tIns="45720" rIns="91440" bIns="45720" rtlCol="0" anchor="b">
            <a:normAutofit/>
          </a:bodyPr>
          <a:lstStyle/>
          <a:p>
            <a:pPr algn="r"/>
            <a:r>
              <a:rPr lang="en-US" sz="4100" dirty="0"/>
              <a:t>What are the Goals we Aim to Achieve?</a:t>
            </a:r>
          </a:p>
        </p:txBody>
      </p:sp>
      <p:cxnSp>
        <p:nvCxnSpPr>
          <p:cNvPr id="36" name="Straight Connector 35">
            <a:extLst>
              <a:ext uri="{FF2B5EF4-FFF2-40B4-BE49-F238E27FC236}">
                <a16:creationId xmlns:a16="http://schemas.microsoft.com/office/drawing/2014/main" id="{CF00EEAF-0634-4EEB-81E5-9FBC2170F3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E11676-332F-449D-9A03-6CE4ED25C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imeline&#10;&#10;Description automatically generated">
            <a:extLst>
              <a:ext uri="{FF2B5EF4-FFF2-40B4-BE49-F238E27FC236}">
                <a16:creationId xmlns:a16="http://schemas.microsoft.com/office/drawing/2014/main" id="{60B9862A-040F-9CF4-3CAE-D79E41368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755" y="698126"/>
            <a:ext cx="7228091" cy="5457207"/>
          </a:xfrm>
          <a:prstGeom prst="rect">
            <a:avLst/>
          </a:prstGeom>
        </p:spPr>
      </p:pic>
      <p:cxnSp>
        <p:nvCxnSpPr>
          <p:cNvPr id="11" name="Straight Arrow Connector 10">
            <a:extLst>
              <a:ext uri="{FF2B5EF4-FFF2-40B4-BE49-F238E27FC236}">
                <a16:creationId xmlns:a16="http://schemas.microsoft.com/office/drawing/2014/main" id="{4E85D852-88DE-BD16-D7F4-D5EA10362E89}"/>
              </a:ext>
            </a:extLst>
          </p:cNvPr>
          <p:cNvCxnSpPr/>
          <p:nvPr/>
        </p:nvCxnSpPr>
        <p:spPr>
          <a:xfrm flipH="1">
            <a:off x="4879845" y="1647825"/>
            <a:ext cx="1363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19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3DA623-676A-B901-3DCD-3E4A00B02A20}"/>
              </a:ext>
            </a:extLst>
          </p:cNvPr>
          <p:cNvSpPr>
            <a:spLocks noGrp="1"/>
          </p:cNvSpPr>
          <p:nvPr>
            <p:ph type="title"/>
          </p:nvPr>
        </p:nvSpPr>
        <p:spPr/>
        <p:txBody>
          <a:bodyPr/>
          <a:lstStyle/>
          <a:p>
            <a:r>
              <a:rPr lang="en-US" dirty="0"/>
              <a:t>Potential Goals (Based on NLC Report)</a:t>
            </a:r>
          </a:p>
        </p:txBody>
      </p:sp>
      <p:sp>
        <p:nvSpPr>
          <p:cNvPr id="5" name="Content Placeholder 4">
            <a:extLst>
              <a:ext uri="{FF2B5EF4-FFF2-40B4-BE49-F238E27FC236}">
                <a16:creationId xmlns:a16="http://schemas.microsoft.com/office/drawing/2014/main" id="{88C94B4A-0C45-E813-1DC0-B422F8038D31}"/>
              </a:ext>
            </a:extLst>
          </p:cNvPr>
          <p:cNvSpPr>
            <a:spLocks noGrp="1"/>
          </p:cNvSpPr>
          <p:nvPr>
            <p:ph idx="1"/>
          </p:nvPr>
        </p:nvSpPr>
        <p:spPr/>
        <p:txBody>
          <a:bodyPr/>
          <a:lstStyle/>
          <a:p>
            <a:r>
              <a:rPr lang="en-US" dirty="0"/>
              <a:t>Prevent the Loss of Rental Housing</a:t>
            </a:r>
          </a:p>
          <a:p>
            <a:r>
              <a:rPr lang="en-US" dirty="0"/>
              <a:t>Slow or Prevent the Overgrowth of STRs</a:t>
            </a:r>
          </a:p>
          <a:p>
            <a:r>
              <a:rPr lang="en-US" dirty="0"/>
              <a:t>Combat Displacement</a:t>
            </a:r>
          </a:p>
          <a:p>
            <a:r>
              <a:rPr lang="en-US" dirty="0"/>
              <a:t>Preserve the Residential Quality of Neighborhoods</a:t>
            </a:r>
          </a:p>
          <a:p>
            <a:r>
              <a:rPr lang="en-US" dirty="0"/>
              <a:t>Ensure the Health and Safety of Guests and Residents</a:t>
            </a:r>
          </a:p>
          <a:p>
            <a:r>
              <a:rPr lang="en-US" dirty="0"/>
              <a:t>Capturing Tax Revenue</a:t>
            </a:r>
          </a:p>
          <a:p>
            <a:r>
              <a:rPr lang="en-US" dirty="0"/>
              <a:t>Support Tourism in a Balanced Way </a:t>
            </a:r>
          </a:p>
          <a:p>
            <a:r>
              <a:rPr lang="en-US" dirty="0"/>
              <a:t>Allow for Economic Gain for Residents</a:t>
            </a:r>
          </a:p>
        </p:txBody>
      </p:sp>
    </p:spTree>
    <p:extLst>
      <p:ext uri="{BB962C8B-B14F-4D97-AF65-F5344CB8AC3E}">
        <p14:creationId xmlns:p14="http://schemas.microsoft.com/office/powerpoint/2010/main" val="153683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E081-7097-627B-6296-49772291DDE7}"/>
              </a:ext>
            </a:extLst>
          </p:cNvPr>
          <p:cNvSpPr>
            <a:spLocks noGrp="1"/>
          </p:cNvSpPr>
          <p:nvPr>
            <p:ph type="title"/>
          </p:nvPr>
        </p:nvSpPr>
        <p:spPr/>
        <p:txBody>
          <a:bodyPr/>
          <a:lstStyle/>
          <a:p>
            <a:r>
              <a:rPr lang="en-US" dirty="0"/>
              <a:t>The latest</a:t>
            </a:r>
          </a:p>
        </p:txBody>
      </p:sp>
      <p:sp>
        <p:nvSpPr>
          <p:cNvPr id="3" name="Content Placeholder 2">
            <a:extLst>
              <a:ext uri="{FF2B5EF4-FFF2-40B4-BE49-F238E27FC236}">
                <a16:creationId xmlns:a16="http://schemas.microsoft.com/office/drawing/2014/main" id="{2880651E-BA3B-4B7F-E2CF-EA5DCB4B00C7}"/>
              </a:ext>
            </a:extLst>
          </p:cNvPr>
          <p:cNvSpPr>
            <a:spLocks noGrp="1"/>
          </p:cNvSpPr>
          <p:nvPr>
            <p:ph idx="1"/>
          </p:nvPr>
        </p:nvSpPr>
        <p:spPr/>
        <p:txBody>
          <a:bodyPr/>
          <a:lstStyle/>
          <a:p>
            <a:r>
              <a:rPr lang="en-US" dirty="0"/>
              <a:t>Continue to receive complaints and questions about short-term rentals. </a:t>
            </a:r>
          </a:p>
          <a:p>
            <a:endParaRPr lang="en-US" dirty="0"/>
          </a:p>
          <a:p>
            <a:r>
              <a:rPr lang="en-US" dirty="0"/>
              <a:t>STR ordinance came out as the #2 priority by the City Council and Planning Commission. </a:t>
            </a:r>
          </a:p>
          <a:p>
            <a:endParaRPr lang="en-US" dirty="0"/>
          </a:p>
          <a:p>
            <a:r>
              <a:rPr lang="en-US" dirty="0"/>
              <a:t>Senate Bill 197 – restricting cities from regulating STRs – Failed in the House. </a:t>
            </a:r>
          </a:p>
        </p:txBody>
      </p:sp>
    </p:spTree>
    <p:extLst>
      <p:ext uri="{BB962C8B-B14F-4D97-AF65-F5344CB8AC3E}">
        <p14:creationId xmlns:p14="http://schemas.microsoft.com/office/powerpoint/2010/main" val="148525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D490-A71C-2910-57E4-AB002DB71EF8}"/>
              </a:ext>
            </a:extLst>
          </p:cNvPr>
          <p:cNvSpPr>
            <a:spLocks noGrp="1"/>
          </p:cNvSpPr>
          <p:nvPr>
            <p:ph type="title"/>
          </p:nvPr>
        </p:nvSpPr>
        <p:spPr/>
        <p:txBody>
          <a:bodyPr/>
          <a:lstStyle/>
          <a:p>
            <a:r>
              <a:rPr lang="en-US" dirty="0"/>
              <a:t>Avenues for regulation</a:t>
            </a:r>
            <a:br>
              <a:rPr lang="en-US" dirty="0"/>
            </a:br>
            <a:r>
              <a:rPr lang="en-US" sz="2400" dirty="0"/>
              <a:t>on Number/location of STR</a:t>
            </a:r>
            <a:r>
              <a:rPr lang="en-US" sz="1400" dirty="0"/>
              <a:t>s</a:t>
            </a:r>
            <a:endParaRPr lang="en-US" dirty="0"/>
          </a:p>
        </p:txBody>
      </p:sp>
      <p:sp>
        <p:nvSpPr>
          <p:cNvPr id="3" name="Content Placeholder 2">
            <a:extLst>
              <a:ext uri="{FF2B5EF4-FFF2-40B4-BE49-F238E27FC236}">
                <a16:creationId xmlns:a16="http://schemas.microsoft.com/office/drawing/2014/main" id="{8213D9E6-43EA-16FA-B3E6-D79B3266E622}"/>
              </a:ext>
            </a:extLst>
          </p:cNvPr>
          <p:cNvSpPr>
            <a:spLocks noGrp="1"/>
          </p:cNvSpPr>
          <p:nvPr>
            <p:ph idx="1"/>
          </p:nvPr>
        </p:nvSpPr>
        <p:spPr>
          <a:xfrm>
            <a:off x="1143000" y="2311121"/>
            <a:ext cx="9906000" cy="3722857"/>
          </a:xfrm>
        </p:spPr>
        <p:txBody>
          <a:bodyPr numCol="2">
            <a:normAutofit/>
          </a:bodyPr>
          <a:lstStyle/>
          <a:p>
            <a:pPr marL="457200" indent="-457200">
              <a:buAutoNum type="arabicPeriod"/>
            </a:pPr>
            <a:r>
              <a:rPr lang="en-US" sz="2800" dirty="0"/>
              <a:t>No regulation(s)</a:t>
            </a:r>
          </a:p>
          <a:p>
            <a:pPr marL="457200" indent="-457200">
              <a:buAutoNum type="arabicPeriod"/>
            </a:pPr>
            <a:r>
              <a:rPr lang="en-US" sz="2800" dirty="0"/>
              <a:t>Ban</a:t>
            </a:r>
          </a:p>
          <a:p>
            <a:pPr marL="457200" indent="-457200" defTabSz="925513">
              <a:buAutoNum type="arabicPeriod"/>
            </a:pPr>
            <a:r>
              <a:rPr lang="en-US" sz="2800" dirty="0"/>
              <a:t>Density-based</a:t>
            </a:r>
          </a:p>
          <a:p>
            <a:pPr marL="457200" lvl="1" indent="0">
              <a:buNone/>
            </a:pPr>
            <a:r>
              <a:rPr lang="en-US" sz="2400" dirty="0"/>
              <a:t>Buffer</a:t>
            </a:r>
          </a:p>
          <a:p>
            <a:pPr marL="457200" indent="-457200">
              <a:buAutoNum type="arabicPeriod"/>
            </a:pPr>
            <a:r>
              <a:rPr lang="en-US" sz="2800" dirty="0"/>
              <a:t>Typology-based</a:t>
            </a:r>
          </a:p>
          <a:p>
            <a:pPr marL="457200" lvl="1" indent="0">
              <a:buNone/>
            </a:pPr>
            <a:r>
              <a:rPr lang="en-US" sz="2400" dirty="0"/>
              <a:t>Differentiate between whole unit, ADU, bedroom, etc.</a:t>
            </a:r>
          </a:p>
          <a:p>
            <a:pPr marL="457200" indent="-346075">
              <a:buAutoNum type="arabicPeriod"/>
            </a:pPr>
            <a:r>
              <a:rPr lang="en-US" sz="2800" dirty="0"/>
              <a:t>Quota</a:t>
            </a:r>
          </a:p>
          <a:p>
            <a:pPr marL="457200" lvl="1" indent="-346075">
              <a:buNone/>
            </a:pPr>
            <a:r>
              <a:rPr lang="en-US" sz="2400" dirty="0"/>
              <a:t>	City- or district-wide cap</a:t>
            </a:r>
          </a:p>
          <a:p>
            <a:pPr marL="461963" lvl="1" indent="-342900">
              <a:buAutoNum type="arabicPeriod" startAt="6"/>
            </a:pPr>
            <a:r>
              <a:rPr lang="en-US" sz="2800" dirty="0"/>
              <a:t>Conditional Use Permit</a:t>
            </a:r>
          </a:p>
          <a:p>
            <a:pPr marL="461963" lvl="1" indent="-342900">
              <a:buAutoNum type="arabicPeriod" startAt="6"/>
            </a:pPr>
            <a:r>
              <a:rPr lang="en-US" sz="2800" dirty="0"/>
              <a:t>Protest model</a:t>
            </a:r>
          </a:p>
          <a:p>
            <a:pPr marL="461963" lvl="1" indent="-350838">
              <a:buAutoNum type="arabicPeriod" startAt="6"/>
            </a:pPr>
            <a:r>
              <a:rPr lang="en-US" sz="2800" dirty="0"/>
              <a:t>Combination</a:t>
            </a:r>
          </a:p>
          <a:p>
            <a:pPr marL="111125" lvl="1" indent="0">
              <a:buNone/>
            </a:pPr>
            <a:endParaRPr lang="en-US" sz="2400" dirty="0"/>
          </a:p>
        </p:txBody>
      </p:sp>
    </p:spTree>
    <p:extLst>
      <p:ext uri="{BB962C8B-B14F-4D97-AF65-F5344CB8AC3E}">
        <p14:creationId xmlns:p14="http://schemas.microsoft.com/office/powerpoint/2010/main" val="13863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D490-A71C-2910-57E4-AB002DB71EF8}"/>
              </a:ext>
            </a:extLst>
          </p:cNvPr>
          <p:cNvSpPr>
            <a:spLocks noGrp="1"/>
          </p:cNvSpPr>
          <p:nvPr>
            <p:ph type="title"/>
          </p:nvPr>
        </p:nvSpPr>
        <p:spPr/>
        <p:txBody>
          <a:bodyPr/>
          <a:lstStyle/>
          <a:p>
            <a:r>
              <a:rPr lang="en-US" dirty="0"/>
              <a:t>Avenues for regulation</a:t>
            </a:r>
            <a:br>
              <a:rPr lang="en-US" dirty="0"/>
            </a:br>
            <a:r>
              <a:rPr lang="en-US" sz="2400" dirty="0"/>
              <a:t>on Operation of STR</a:t>
            </a:r>
            <a:r>
              <a:rPr lang="en-US" sz="1400" dirty="0"/>
              <a:t>s</a:t>
            </a:r>
            <a:endParaRPr lang="en-US" dirty="0"/>
          </a:p>
        </p:txBody>
      </p:sp>
      <p:sp>
        <p:nvSpPr>
          <p:cNvPr id="3" name="Content Placeholder 2">
            <a:extLst>
              <a:ext uri="{FF2B5EF4-FFF2-40B4-BE49-F238E27FC236}">
                <a16:creationId xmlns:a16="http://schemas.microsoft.com/office/drawing/2014/main" id="{8213D9E6-43EA-16FA-B3E6-D79B3266E622}"/>
              </a:ext>
            </a:extLst>
          </p:cNvPr>
          <p:cNvSpPr>
            <a:spLocks noGrp="1"/>
          </p:cNvSpPr>
          <p:nvPr>
            <p:ph idx="1"/>
          </p:nvPr>
        </p:nvSpPr>
        <p:spPr>
          <a:xfrm>
            <a:off x="1143000" y="2311121"/>
            <a:ext cx="9906000" cy="3722857"/>
          </a:xfrm>
        </p:spPr>
        <p:txBody>
          <a:bodyPr numCol="2">
            <a:normAutofit/>
          </a:bodyPr>
          <a:lstStyle/>
          <a:p>
            <a:pPr marL="457200" indent="-457200">
              <a:buAutoNum type="arabicPeriod"/>
            </a:pPr>
            <a:r>
              <a:rPr lang="en-US" sz="2800" dirty="0"/>
              <a:t>No regulation(s)</a:t>
            </a:r>
          </a:p>
          <a:p>
            <a:pPr marL="457200" indent="-457200">
              <a:buAutoNum type="arabicPeriod"/>
            </a:pPr>
            <a:r>
              <a:rPr lang="en-US" sz="2800" dirty="0"/>
              <a:t>License/Permit</a:t>
            </a:r>
            <a:endParaRPr lang="en-US" sz="2400" dirty="0"/>
          </a:p>
          <a:p>
            <a:pPr marL="457200" indent="-457200">
              <a:buAutoNum type="arabicPeriod"/>
            </a:pPr>
            <a:r>
              <a:rPr lang="en-US" sz="2800" dirty="0"/>
              <a:t>Inspection</a:t>
            </a:r>
          </a:p>
          <a:p>
            <a:pPr marL="457200" lvl="1" indent="0">
              <a:buNone/>
            </a:pPr>
            <a:r>
              <a:rPr lang="en-US" sz="2400" dirty="0"/>
              <a:t>Posting</a:t>
            </a:r>
          </a:p>
          <a:p>
            <a:pPr marL="457200" lvl="1" indent="-457200">
              <a:buAutoNum type="arabicPeriod" startAt="4"/>
              <a:tabLst>
                <a:tab pos="461963" algn="l"/>
              </a:tabLst>
            </a:pPr>
            <a:r>
              <a:rPr lang="en-US" sz="2800" dirty="0"/>
              <a:t>Conditional Use Permit</a:t>
            </a:r>
          </a:p>
          <a:p>
            <a:pPr marL="457200" lvl="2" indent="0">
              <a:buNone/>
              <a:tabLst>
                <a:tab pos="461963" algn="l"/>
              </a:tabLst>
            </a:pPr>
            <a:r>
              <a:rPr lang="en-US" sz="2600" dirty="0"/>
              <a:t>Conditions set on case-by-case basis</a:t>
            </a:r>
          </a:p>
          <a:p>
            <a:pPr marL="457200" lvl="1" indent="-457200">
              <a:buAutoNum type="arabicPeriod" startAt="4"/>
              <a:tabLst>
                <a:tab pos="461963" algn="l"/>
              </a:tabLst>
            </a:pPr>
            <a:r>
              <a:rPr lang="en-US" sz="2800" dirty="0"/>
              <a:t>Combination</a:t>
            </a:r>
          </a:p>
        </p:txBody>
      </p:sp>
    </p:spTree>
    <p:extLst>
      <p:ext uri="{BB962C8B-B14F-4D97-AF65-F5344CB8AC3E}">
        <p14:creationId xmlns:p14="http://schemas.microsoft.com/office/powerpoint/2010/main" val="325656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7D99-9726-1929-D665-B982EED8CEEB}"/>
              </a:ext>
            </a:extLst>
          </p:cNvPr>
          <p:cNvSpPr>
            <a:spLocks noGrp="1"/>
          </p:cNvSpPr>
          <p:nvPr>
            <p:ph type="title"/>
          </p:nvPr>
        </p:nvSpPr>
        <p:spPr/>
        <p:txBody>
          <a:bodyPr/>
          <a:lstStyle/>
          <a:p>
            <a:r>
              <a:rPr lang="en-US" dirty="0"/>
              <a:t>Some paths forward</a:t>
            </a:r>
          </a:p>
        </p:txBody>
      </p:sp>
      <p:sp>
        <p:nvSpPr>
          <p:cNvPr id="3" name="Content Placeholder 2">
            <a:extLst>
              <a:ext uri="{FF2B5EF4-FFF2-40B4-BE49-F238E27FC236}">
                <a16:creationId xmlns:a16="http://schemas.microsoft.com/office/drawing/2014/main" id="{E5F727AD-41A0-B32D-6048-6999DEFEF896}"/>
              </a:ext>
            </a:extLst>
          </p:cNvPr>
          <p:cNvSpPr>
            <a:spLocks noGrp="1"/>
          </p:cNvSpPr>
          <p:nvPr>
            <p:ph idx="1"/>
          </p:nvPr>
        </p:nvSpPr>
        <p:spPr/>
        <p:txBody>
          <a:bodyPr/>
          <a:lstStyle/>
          <a:p>
            <a:pPr marL="0" indent="0">
              <a:buNone/>
            </a:pPr>
            <a:r>
              <a:rPr lang="en-US" dirty="0"/>
              <a:t>Recognize the disparate impact on the downtown area compared to the rest of the city.</a:t>
            </a:r>
          </a:p>
          <a:p>
            <a:pPr marL="0" indent="0">
              <a:buNone/>
            </a:pPr>
            <a:endParaRPr lang="en-US" dirty="0"/>
          </a:p>
          <a:p>
            <a:pPr marL="0" indent="0">
              <a:buNone/>
            </a:pPr>
            <a:r>
              <a:rPr lang="en-US" dirty="0"/>
              <a:t>Two-part system that holds different regulations for downtown vs. rest of the city. </a:t>
            </a:r>
          </a:p>
          <a:p>
            <a:pPr marL="0" indent="0">
              <a:buNone/>
            </a:pPr>
            <a:endParaRPr lang="en-US" dirty="0"/>
          </a:p>
          <a:p>
            <a:pPr marL="0" indent="0">
              <a:buNone/>
            </a:pPr>
            <a:r>
              <a:rPr lang="en-US" dirty="0"/>
              <a:t>Potentially: </a:t>
            </a:r>
          </a:p>
          <a:p>
            <a:pPr marL="0" indent="0">
              <a:buNone/>
            </a:pPr>
            <a:r>
              <a:rPr lang="en-US" dirty="0"/>
              <a:t>	Quota/Protest</a:t>
            </a:r>
          </a:p>
          <a:p>
            <a:pPr marL="0" indent="0">
              <a:buNone/>
            </a:pPr>
            <a:r>
              <a:rPr lang="en-US" dirty="0"/>
              <a:t>	Typology-based quota/Buffer</a:t>
            </a:r>
          </a:p>
          <a:p>
            <a:endParaRPr lang="en-US" dirty="0"/>
          </a:p>
        </p:txBody>
      </p:sp>
    </p:spTree>
    <p:extLst>
      <p:ext uri="{BB962C8B-B14F-4D97-AF65-F5344CB8AC3E}">
        <p14:creationId xmlns:p14="http://schemas.microsoft.com/office/powerpoint/2010/main" val="57849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10A34275-CD0A-499C-9600-C96742FAC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1852546B-EF97-46E8-A930-3A03341066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801F4A-0A74-45E0-8E5A-65A65252A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245F29-ABE7-4BB1-8164-5F4C4604B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FE6D30CD-879C-4019-EBED-77BAFD4717BF}"/>
              </a:ext>
            </a:extLst>
          </p:cNvPr>
          <p:cNvSpPr>
            <a:spLocks noGrp="1"/>
          </p:cNvSpPr>
          <p:nvPr>
            <p:ph type="title"/>
          </p:nvPr>
        </p:nvSpPr>
        <p:spPr>
          <a:xfrm>
            <a:off x="8286014" y="1122363"/>
            <a:ext cx="3316463" cy="3025308"/>
          </a:xfrm>
        </p:spPr>
        <p:txBody>
          <a:bodyPr vert="horz" lIns="91440" tIns="45720" rIns="91440" bIns="45720" rtlCol="0" anchor="b">
            <a:normAutofit/>
          </a:bodyPr>
          <a:lstStyle/>
          <a:p>
            <a:pPr algn="r"/>
            <a:r>
              <a:rPr lang="en-US" sz="4100" dirty="0"/>
              <a:t>National League of Cities STR Policy Guide</a:t>
            </a:r>
          </a:p>
        </p:txBody>
      </p:sp>
      <p:cxnSp>
        <p:nvCxnSpPr>
          <p:cNvPr id="36" name="Straight Connector 35">
            <a:extLst>
              <a:ext uri="{FF2B5EF4-FFF2-40B4-BE49-F238E27FC236}">
                <a16:creationId xmlns:a16="http://schemas.microsoft.com/office/drawing/2014/main" id="{CF00EEAF-0634-4EEB-81E5-9FBC2170F3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E11676-332F-449D-9A03-6CE4ED25C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imeline&#10;&#10;Description automatically generated">
            <a:extLst>
              <a:ext uri="{FF2B5EF4-FFF2-40B4-BE49-F238E27FC236}">
                <a16:creationId xmlns:a16="http://schemas.microsoft.com/office/drawing/2014/main" id="{60B9862A-040F-9CF4-3CAE-D79E41368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755" y="698126"/>
            <a:ext cx="7228091" cy="5457207"/>
          </a:xfrm>
          <a:prstGeom prst="rect">
            <a:avLst/>
          </a:prstGeom>
        </p:spPr>
      </p:pic>
      <p:cxnSp>
        <p:nvCxnSpPr>
          <p:cNvPr id="11" name="Straight Arrow Connector 10">
            <a:extLst>
              <a:ext uri="{FF2B5EF4-FFF2-40B4-BE49-F238E27FC236}">
                <a16:creationId xmlns:a16="http://schemas.microsoft.com/office/drawing/2014/main" id="{4E85D852-88DE-BD16-D7F4-D5EA10362E89}"/>
              </a:ext>
            </a:extLst>
          </p:cNvPr>
          <p:cNvCxnSpPr/>
          <p:nvPr/>
        </p:nvCxnSpPr>
        <p:spPr>
          <a:xfrm flipH="1">
            <a:off x="6095903" y="1385740"/>
            <a:ext cx="1363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58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7309-9A5D-49A5-96E0-1AD8EE1C9756}"/>
              </a:ext>
            </a:extLst>
          </p:cNvPr>
          <p:cNvSpPr>
            <a:spLocks noGrp="1"/>
          </p:cNvSpPr>
          <p:nvPr>
            <p:ph type="title"/>
          </p:nvPr>
        </p:nvSpPr>
        <p:spPr/>
        <p:txBody>
          <a:bodyPr/>
          <a:lstStyle/>
          <a:p>
            <a:r>
              <a:rPr lang="en-US" dirty="0"/>
              <a:t>What are STR</a:t>
            </a:r>
            <a:r>
              <a:rPr lang="en-US" sz="2800" dirty="0"/>
              <a:t>s</a:t>
            </a:r>
            <a:r>
              <a:rPr lang="en-US" dirty="0"/>
              <a:t>?</a:t>
            </a:r>
          </a:p>
        </p:txBody>
      </p:sp>
      <p:sp>
        <p:nvSpPr>
          <p:cNvPr id="3" name="Content Placeholder 2">
            <a:extLst>
              <a:ext uri="{FF2B5EF4-FFF2-40B4-BE49-F238E27FC236}">
                <a16:creationId xmlns:a16="http://schemas.microsoft.com/office/drawing/2014/main" id="{9FD7909C-B641-4AED-A6BA-201FEF8BADAD}"/>
              </a:ext>
            </a:extLst>
          </p:cNvPr>
          <p:cNvSpPr>
            <a:spLocks noGrp="1"/>
          </p:cNvSpPr>
          <p:nvPr>
            <p:ph idx="1"/>
          </p:nvPr>
        </p:nvSpPr>
        <p:spPr>
          <a:xfrm>
            <a:off x="1143000" y="2340864"/>
            <a:ext cx="9906000" cy="3519378"/>
          </a:xfrm>
        </p:spPr>
        <p:txBody>
          <a:bodyPr>
            <a:normAutofit lnSpcReduction="10000"/>
          </a:bodyPr>
          <a:lstStyle/>
          <a:p>
            <a:pPr marL="0" indent="0">
              <a:buNone/>
            </a:pPr>
            <a:r>
              <a:rPr lang="en-US" dirty="0"/>
              <a:t>Short-term rentals are a form of Homestay</a:t>
            </a:r>
          </a:p>
          <a:p>
            <a:pPr marL="0" indent="0">
              <a:buNone/>
            </a:pPr>
            <a:r>
              <a:rPr lang="en-US" dirty="0"/>
              <a:t>	Includes Bed &amp; Breakfasts, Vacation Rentals, etc. </a:t>
            </a:r>
          </a:p>
          <a:p>
            <a:pPr marL="0" indent="0">
              <a:buNone/>
            </a:pPr>
            <a:endParaRPr lang="en-US" dirty="0"/>
          </a:p>
          <a:p>
            <a:pPr marL="0" indent="0">
              <a:buNone/>
            </a:pPr>
            <a:r>
              <a:rPr lang="en-US" dirty="0"/>
              <a:t>Differ from long-term rental or by-right leasing as it operates on a different time and/or unit scale as well as social impact.</a:t>
            </a:r>
          </a:p>
          <a:p>
            <a:pPr marL="0" indent="0">
              <a:buNone/>
            </a:pPr>
            <a:endParaRPr lang="en-US" dirty="0"/>
          </a:p>
          <a:p>
            <a:pPr marL="0" indent="0">
              <a:buNone/>
            </a:pPr>
            <a:r>
              <a:rPr lang="en-US" dirty="0"/>
              <a:t>Largely went unregulated at state/local levels for many years leading to quick proliferation.</a:t>
            </a:r>
          </a:p>
        </p:txBody>
      </p:sp>
    </p:spTree>
    <p:extLst>
      <p:ext uri="{BB962C8B-B14F-4D97-AF65-F5344CB8AC3E}">
        <p14:creationId xmlns:p14="http://schemas.microsoft.com/office/powerpoint/2010/main" val="420507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7309-9A5D-49A5-96E0-1AD8EE1C9756}"/>
              </a:ext>
            </a:extLst>
          </p:cNvPr>
          <p:cNvSpPr>
            <a:spLocks noGrp="1"/>
          </p:cNvSpPr>
          <p:nvPr>
            <p:ph type="title"/>
          </p:nvPr>
        </p:nvSpPr>
        <p:spPr/>
        <p:txBody>
          <a:bodyPr/>
          <a:lstStyle/>
          <a:p>
            <a:r>
              <a:rPr lang="en-US" dirty="0"/>
              <a:t>What are STR</a:t>
            </a:r>
            <a:r>
              <a:rPr lang="en-US" sz="2800" dirty="0"/>
              <a:t>s</a:t>
            </a:r>
            <a:r>
              <a:rPr lang="en-US" dirty="0"/>
              <a:t>?</a:t>
            </a:r>
          </a:p>
        </p:txBody>
      </p:sp>
      <p:sp>
        <p:nvSpPr>
          <p:cNvPr id="3" name="Content Placeholder 2">
            <a:extLst>
              <a:ext uri="{FF2B5EF4-FFF2-40B4-BE49-F238E27FC236}">
                <a16:creationId xmlns:a16="http://schemas.microsoft.com/office/drawing/2014/main" id="{9FD7909C-B641-4AED-A6BA-201FEF8BADAD}"/>
              </a:ext>
            </a:extLst>
          </p:cNvPr>
          <p:cNvSpPr>
            <a:spLocks noGrp="1"/>
          </p:cNvSpPr>
          <p:nvPr>
            <p:ph idx="1"/>
          </p:nvPr>
        </p:nvSpPr>
        <p:spPr>
          <a:xfrm>
            <a:off x="1143000" y="2009671"/>
            <a:ext cx="9906000" cy="4481564"/>
          </a:xfrm>
        </p:spPr>
        <p:txBody>
          <a:bodyPr>
            <a:normAutofit/>
          </a:bodyPr>
          <a:lstStyle/>
          <a:p>
            <a:pPr marL="0" indent="0">
              <a:buNone/>
            </a:pPr>
            <a:r>
              <a:rPr lang="en-US" dirty="0"/>
              <a:t>Three common listing types:</a:t>
            </a:r>
          </a:p>
          <a:p>
            <a:pPr marL="0" indent="0">
              <a:buNone/>
            </a:pPr>
            <a:r>
              <a:rPr lang="en-US" dirty="0"/>
              <a:t>	Whole home/property</a:t>
            </a:r>
          </a:p>
          <a:p>
            <a:pPr marL="0" indent="0">
              <a:buNone/>
            </a:pPr>
            <a:r>
              <a:rPr lang="en-US" dirty="0"/>
              <a:t>	Accessory dwelling</a:t>
            </a:r>
          </a:p>
          <a:p>
            <a:pPr marL="0" indent="0">
              <a:buNone/>
            </a:pPr>
            <a:r>
              <a:rPr lang="en-US" dirty="0"/>
              <a:t>	Individual room(s)</a:t>
            </a:r>
          </a:p>
        </p:txBody>
      </p:sp>
    </p:spTree>
    <p:extLst>
      <p:ext uri="{BB962C8B-B14F-4D97-AF65-F5344CB8AC3E}">
        <p14:creationId xmlns:p14="http://schemas.microsoft.com/office/powerpoint/2010/main" val="336184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7309-9A5D-49A5-96E0-1AD8EE1C9756}"/>
              </a:ext>
            </a:extLst>
          </p:cNvPr>
          <p:cNvSpPr>
            <a:spLocks noGrp="1"/>
          </p:cNvSpPr>
          <p:nvPr>
            <p:ph type="title"/>
          </p:nvPr>
        </p:nvSpPr>
        <p:spPr/>
        <p:txBody>
          <a:bodyPr/>
          <a:lstStyle/>
          <a:p>
            <a:r>
              <a:rPr lang="en-US" dirty="0"/>
              <a:t>Current Regulations</a:t>
            </a:r>
          </a:p>
        </p:txBody>
      </p:sp>
      <p:sp>
        <p:nvSpPr>
          <p:cNvPr id="3" name="Content Placeholder 2">
            <a:extLst>
              <a:ext uri="{FF2B5EF4-FFF2-40B4-BE49-F238E27FC236}">
                <a16:creationId xmlns:a16="http://schemas.microsoft.com/office/drawing/2014/main" id="{9FD7909C-B641-4AED-A6BA-201FEF8BADAD}"/>
              </a:ext>
            </a:extLst>
          </p:cNvPr>
          <p:cNvSpPr>
            <a:spLocks noGrp="1"/>
          </p:cNvSpPr>
          <p:nvPr>
            <p:ph idx="1"/>
          </p:nvPr>
        </p:nvSpPr>
        <p:spPr>
          <a:xfrm>
            <a:off x="1143000" y="1915557"/>
            <a:ext cx="9906000" cy="4481565"/>
          </a:xfrm>
        </p:spPr>
        <p:txBody>
          <a:bodyPr>
            <a:normAutofit/>
          </a:bodyPr>
          <a:lstStyle/>
          <a:p>
            <a:pPr marL="0" indent="0">
              <a:buNone/>
            </a:pPr>
            <a:r>
              <a:rPr lang="en-US" dirty="0"/>
              <a:t>In Bentonville, no regulations are applied to short-term rental uses. Zoning regulations pertaining to structures and site design are enforced when triggered through permitting.</a:t>
            </a:r>
          </a:p>
          <a:p>
            <a:pPr marL="0" indent="0">
              <a:buNone/>
            </a:pPr>
            <a:endParaRPr lang="en-US" dirty="0"/>
          </a:p>
          <a:p>
            <a:pPr marL="0" indent="0">
              <a:buNone/>
            </a:pPr>
            <a:r>
              <a:rPr lang="en-US" dirty="0"/>
              <a:t>Informal fire safety guidance provided when asked. </a:t>
            </a:r>
          </a:p>
          <a:p>
            <a:pPr marL="0" indent="0">
              <a:buNone/>
            </a:pPr>
            <a:endParaRPr lang="en-US" dirty="0"/>
          </a:p>
          <a:p>
            <a:pPr marL="0" indent="0">
              <a:buNone/>
            </a:pPr>
            <a:r>
              <a:rPr lang="en-US" dirty="0"/>
              <a:t>State of Arkansas requires state tourism and sales tax be paid. </a:t>
            </a:r>
          </a:p>
          <a:p>
            <a:pPr marL="0" indent="0">
              <a:buNone/>
            </a:pPr>
            <a:endParaRPr lang="en-US" dirty="0"/>
          </a:p>
          <a:p>
            <a:pPr marL="0" indent="0">
              <a:buNone/>
            </a:pPr>
            <a:r>
              <a:rPr lang="en-US" dirty="0"/>
              <a:t>Some HOAs may restrict or not allow STRs through covenants.</a:t>
            </a:r>
          </a:p>
        </p:txBody>
      </p:sp>
    </p:spTree>
    <p:extLst>
      <p:ext uri="{BB962C8B-B14F-4D97-AF65-F5344CB8AC3E}">
        <p14:creationId xmlns:p14="http://schemas.microsoft.com/office/powerpoint/2010/main" val="196200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7309-9A5D-49A5-96E0-1AD8EE1C9756}"/>
              </a:ext>
            </a:extLst>
          </p:cNvPr>
          <p:cNvSpPr>
            <a:spLocks noGrp="1"/>
          </p:cNvSpPr>
          <p:nvPr>
            <p:ph type="title"/>
          </p:nvPr>
        </p:nvSpPr>
        <p:spPr/>
        <p:txBody>
          <a:bodyPr/>
          <a:lstStyle/>
          <a:p>
            <a:r>
              <a:rPr lang="en-US" dirty="0"/>
              <a:t>The landscape*</a:t>
            </a:r>
          </a:p>
        </p:txBody>
      </p:sp>
      <p:sp>
        <p:nvSpPr>
          <p:cNvPr id="3" name="Content Placeholder 2">
            <a:extLst>
              <a:ext uri="{FF2B5EF4-FFF2-40B4-BE49-F238E27FC236}">
                <a16:creationId xmlns:a16="http://schemas.microsoft.com/office/drawing/2014/main" id="{9FD7909C-B641-4AED-A6BA-201FEF8BADAD}"/>
              </a:ext>
            </a:extLst>
          </p:cNvPr>
          <p:cNvSpPr>
            <a:spLocks noGrp="1"/>
          </p:cNvSpPr>
          <p:nvPr>
            <p:ph idx="1"/>
          </p:nvPr>
        </p:nvSpPr>
        <p:spPr>
          <a:xfrm>
            <a:off x="1143000" y="1839431"/>
            <a:ext cx="9906000" cy="4024424"/>
          </a:xfrm>
        </p:spPr>
        <p:txBody>
          <a:bodyPr/>
          <a:lstStyle/>
          <a:p>
            <a:pPr marL="0" indent="0">
              <a:buNone/>
            </a:pPr>
            <a:r>
              <a:rPr lang="en-US" sz="3200" dirty="0"/>
              <a:t>749 active listings</a:t>
            </a:r>
          </a:p>
          <a:p>
            <a:endParaRPr lang="en-US" dirty="0"/>
          </a:p>
        </p:txBody>
      </p:sp>
      <p:sp>
        <p:nvSpPr>
          <p:cNvPr id="12" name="TextBox 11">
            <a:extLst>
              <a:ext uri="{FF2B5EF4-FFF2-40B4-BE49-F238E27FC236}">
                <a16:creationId xmlns:a16="http://schemas.microsoft.com/office/drawing/2014/main" id="{EC3CB743-C958-4662-B666-88A1FA38FEDB}"/>
              </a:ext>
            </a:extLst>
          </p:cNvPr>
          <p:cNvSpPr txBox="1"/>
          <p:nvPr/>
        </p:nvSpPr>
        <p:spPr>
          <a:xfrm>
            <a:off x="58784" y="6160893"/>
            <a:ext cx="2758983" cy="646331"/>
          </a:xfrm>
          <a:prstGeom prst="rect">
            <a:avLst/>
          </a:prstGeom>
          <a:noFill/>
        </p:spPr>
        <p:txBody>
          <a:bodyPr wrap="square" rtlCol="0">
            <a:spAutoFit/>
          </a:bodyPr>
          <a:lstStyle/>
          <a:p>
            <a:r>
              <a:rPr lang="en-US" dirty="0"/>
              <a:t>*in 72712</a:t>
            </a:r>
          </a:p>
          <a:p>
            <a:r>
              <a:rPr lang="en-US" dirty="0"/>
              <a:t>Data from </a:t>
            </a:r>
            <a:r>
              <a:rPr lang="en-US" dirty="0" err="1"/>
              <a:t>AirDNA</a:t>
            </a:r>
            <a:r>
              <a:rPr lang="en-US" dirty="0"/>
              <a:t>, Apr. 2023</a:t>
            </a:r>
          </a:p>
        </p:txBody>
      </p:sp>
      <p:pic>
        <p:nvPicPr>
          <p:cNvPr id="6" name="Picture 5">
            <a:extLst>
              <a:ext uri="{FF2B5EF4-FFF2-40B4-BE49-F238E27FC236}">
                <a16:creationId xmlns:a16="http://schemas.microsoft.com/office/drawing/2014/main" id="{0F840822-8BAD-0841-BA24-6E3FFE0BC9A0}"/>
              </a:ext>
            </a:extLst>
          </p:cNvPr>
          <p:cNvPicPr>
            <a:picLocks noChangeAspect="1"/>
          </p:cNvPicPr>
          <p:nvPr/>
        </p:nvPicPr>
        <p:blipFill>
          <a:blip r:embed="rId2"/>
          <a:stretch>
            <a:fillRect/>
          </a:stretch>
        </p:blipFill>
        <p:spPr>
          <a:xfrm>
            <a:off x="1756315" y="2585015"/>
            <a:ext cx="2819400" cy="1562100"/>
          </a:xfrm>
          <a:prstGeom prst="rect">
            <a:avLst/>
          </a:prstGeom>
        </p:spPr>
      </p:pic>
      <p:pic>
        <p:nvPicPr>
          <p:cNvPr id="9" name="Picture 8">
            <a:extLst>
              <a:ext uri="{FF2B5EF4-FFF2-40B4-BE49-F238E27FC236}">
                <a16:creationId xmlns:a16="http://schemas.microsoft.com/office/drawing/2014/main" id="{0AC12232-7532-2D2F-B413-80DAAF20C480}"/>
              </a:ext>
            </a:extLst>
          </p:cNvPr>
          <p:cNvPicPr>
            <a:picLocks noChangeAspect="1"/>
          </p:cNvPicPr>
          <p:nvPr/>
        </p:nvPicPr>
        <p:blipFill>
          <a:blip r:embed="rId3"/>
          <a:stretch>
            <a:fillRect/>
          </a:stretch>
        </p:blipFill>
        <p:spPr>
          <a:xfrm>
            <a:off x="4850701" y="2585015"/>
            <a:ext cx="2828925" cy="1485900"/>
          </a:xfrm>
          <a:prstGeom prst="rect">
            <a:avLst/>
          </a:prstGeom>
        </p:spPr>
      </p:pic>
      <p:pic>
        <p:nvPicPr>
          <p:cNvPr id="11" name="Picture 10">
            <a:extLst>
              <a:ext uri="{FF2B5EF4-FFF2-40B4-BE49-F238E27FC236}">
                <a16:creationId xmlns:a16="http://schemas.microsoft.com/office/drawing/2014/main" id="{BDC800D2-4997-36FA-E8B7-8ADCE61E7FD9}"/>
              </a:ext>
            </a:extLst>
          </p:cNvPr>
          <p:cNvPicPr>
            <a:picLocks noChangeAspect="1"/>
          </p:cNvPicPr>
          <p:nvPr/>
        </p:nvPicPr>
        <p:blipFill>
          <a:blip r:embed="rId4"/>
          <a:stretch>
            <a:fillRect/>
          </a:stretch>
        </p:blipFill>
        <p:spPr>
          <a:xfrm>
            <a:off x="7954612" y="2610179"/>
            <a:ext cx="2847975" cy="1466850"/>
          </a:xfrm>
          <a:prstGeom prst="rect">
            <a:avLst/>
          </a:prstGeom>
        </p:spPr>
      </p:pic>
      <p:pic>
        <p:nvPicPr>
          <p:cNvPr id="16" name="Picture 15">
            <a:extLst>
              <a:ext uri="{FF2B5EF4-FFF2-40B4-BE49-F238E27FC236}">
                <a16:creationId xmlns:a16="http://schemas.microsoft.com/office/drawing/2014/main" id="{D155E06E-BD95-8D3D-0E82-CB8340B76BC6}"/>
              </a:ext>
            </a:extLst>
          </p:cNvPr>
          <p:cNvPicPr>
            <a:picLocks noChangeAspect="1"/>
          </p:cNvPicPr>
          <p:nvPr/>
        </p:nvPicPr>
        <p:blipFill>
          <a:blip r:embed="rId5"/>
          <a:stretch>
            <a:fillRect/>
          </a:stretch>
        </p:blipFill>
        <p:spPr>
          <a:xfrm>
            <a:off x="1756315" y="4226633"/>
            <a:ext cx="4438650" cy="2257425"/>
          </a:xfrm>
          <a:prstGeom prst="rect">
            <a:avLst/>
          </a:prstGeom>
        </p:spPr>
      </p:pic>
      <p:pic>
        <p:nvPicPr>
          <p:cNvPr id="19" name="Picture 18">
            <a:extLst>
              <a:ext uri="{FF2B5EF4-FFF2-40B4-BE49-F238E27FC236}">
                <a16:creationId xmlns:a16="http://schemas.microsoft.com/office/drawing/2014/main" id="{A5195878-1C77-2C77-E44B-15F8A245AC17}"/>
              </a:ext>
            </a:extLst>
          </p:cNvPr>
          <p:cNvPicPr>
            <a:picLocks noChangeAspect="1"/>
          </p:cNvPicPr>
          <p:nvPr/>
        </p:nvPicPr>
        <p:blipFill>
          <a:blip r:embed="rId6"/>
          <a:stretch>
            <a:fillRect/>
          </a:stretch>
        </p:blipFill>
        <p:spPr>
          <a:xfrm>
            <a:off x="6402037" y="4192554"/>
            <a:ext cx="4400550" cy="2143125"/>
          </a:xfrm>
          <a:prstGeom prst="rect">
            <a:avLst/>
          </a:prstGeom>
        </p:spPr>
      </p:pic>
    </p:spTree>
    <p:extLst>
      <p:ext uri="{BB962C8B-B14F-4D97-AF65-F5344CB8AC3E}">
        <p14:creationId xmlns:p14="http://schemas.microsoft.com/office/powerpoint/2010/main" val="42216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7E4D71F-BD79-4837-90EE-A3D0CE30B2BC}"/>
              </a:ext>
            </a:extLst>
          </p:cNvPr>
          <p:cNvGraphicFramePr>
            <a:graphicFrameLocks noGrp="1"/>
          </p:cNvGraphicFramePr>
          <p:nvPr>
            <p:extLst>
              <p:ext uri="{D42A27DB-BD31-4B8C-83A1-F6EECF244321}">
                <p14:modId xmlns:p14="http://schemas.microsoft.com/office/powerpoint/2010/main" val="3837277738"/>
              </p:ext>
            </p:extLst>
          </p:nvPr>
        </p:nvGraphicFramePr>
        <p:xfrm>
          <a:off x="1355688" y="2291478"/>
          <a:ext cx="9480624" cy="3327121"/>
        </p:xfrm>
        <a:graphic>
          <a:graphicData uri="http://schemas.openxmlformats.org/drawingml/2006/table">
            <a:tbl>
              <a:tblPr firstRow="1" bandRow="1">
                <a:tableStyleId>{5C22544A-7EE6-4342-B048-85BDC9FD1C3A}</a:tableStyleId>
              </a:tblPr>
              <a:tblGrid>
                <a:gridCol w="1580104">
                  <a:extLst>
                    <a:ext uri="{9D8B030D-6E8A-4147-A177-3AD203B41FA5}">
                      <a16:colId xmlns:a16="http://schemas.microsoft.com/office/drawing/2014/main" val="737867380"/>
                    </a:ext>
                  </a:extLst>
                </a:gridCol>
                <a:gridCol w="1580104">
                  <a:extLst>
                    <a:ext uri="{9D8B030D-6E8A-4147-A177-3AD203B41FA5}">
                      <a16:colId xmlns:a16="http://schemas.microsoft.com/office/drawing/2014/main" val="4097083813"/>
                    </a:ext>
                  </a:extLst>
                </a:gridCol>
                <a:gridCol w="1580104">
                  <a:extLst>
                    <a:ext uri="{9D8B030D-6E8A-4147-A177-3AD203B41FA5}">
                      <a16:colId xmlns:a16="http://schemas.microsoft.com/office/drawing/2014/main" val="1138962162"/>
                    </a:ext>
                  </a:extLst>
                </a:gridCol>
                <a:gridCol w="1580104">
                  <a:extLst>
                    <a:ext uri="{9D8B030D-6E8A-4147-A177-3AD203B41FA5}">
                      <a16:colId xmlns:a16="http://schemas.microsoft.com/office/drawing/2014/main" val="3962385356"/>
                    </a:ext>
                  </a:extLst>
                </a:gridCol>
                <a:gridCol w="1580104">
                  <a:extLst>
                    <a:ext uri="{9D8B030D-6E8A-4147-A177-3AD203B41FA5}">
                      <a16:colId xmlns:a16="http://schemas.microsoft.com/office/drawing/2014/main" val="283339220"/>
                    </a:ext>
                  </a:extLst>
                </a:gridCol>
                <a:gridCol w="1580104">
                  <a:extLst>
                    <a:ext uri="{9D8B030D-6E8A-4147-A177-3AD203B41FA5}">
                      <a16:colId xmlns:a16="http://schemas.microsoft.com/office/drawing/2014/main" val="493679323"/>
                    </a:ext>
                  </a:extLst>
                </a:gridCol>
              </a:tblGrid>
              <a:tr h="475303">
                <a:tc>
                  <a:txBody>
                    <a:bodyPr/>
                    <a:lstStyle/>
                    <a:p>
                      <a:pPr algn="ctr"/>
                      <a:endParaRPr lang="en-US" dirty="0"/>
                    </a:p>
                  </a:txBody>
                  <a:tcPr anchor="ctr"/>
                </a:tc>
                <a:tc>
                  <a:txBody>
                    <a:bodyPr/>
                    <a:lstStyle/>
                    <a:p>
                      <a:pPr algn="ctr"/>
                      <a:r>
                        <a:rPr lang="en-US" dirty="0"/>
                        <a:t>Bentonville*</a:t>
                      </a:r>
                    </a:p>
                  </a:txBody>
                  <a:tcPr anchor="ctr"/>
                </a:tc>
                <a:tc>
                  <a:txBody>
                    <a:bodyPr/>
                    <a:lstStyle/>
                    <a:p>
                      <a:pPr algn="ctr"/>
                      <a:r>
                        <a:rPr lang="en-US" dirty="0"/>
                        <a:t>Rogers*</a:t>
                      </a:r>
                    </a:p>
                  </a:txBody>
                  <a:tcPr anchor="ctr"/>
                </a:tc>
                <a:tc>
                  <a:txBody>
                    <a:bodyPr/>
                    <a:lstStyle/>
                    <a:p>
                      <a:pPr algn="ctr"/>
                      <a:r>
                        <a:rPr lang="en-US" dirty="0"/>
                        <a:t>Fayetteville*</a:t>
                      </a:r>
                    </a:p>
                  </a:txBody>
                  <a:tcPr anchor="ctr"/>
                </a:tc>
                <a:tc>
                  <a:txBody>
                    <a:bodyPr/>
                    <a:lstStyle/>
                    <a:p>
                      <a:pPr algn="ctr"/>
                      <a:r>
                        <a:rPr lang="en-US" dirty="0"/>
                        <a:t>Springdale*</a:t>
                      </a:r>
                    </a:p>
                  </a:txBody>
                  <a:tcPr anchor="ctr"/>
                </a:tc>
                <a:tc>
                  <a:txBody>
                    <a:bodyPr/>
                    <a:lstStyle/>
                    <a:p>
                      <a:pPr algn="ctr"/>
                      <a:r>
                        <a:rPr lang="en-US" dirty="0"/>
                        <a:t>Bella Vista*</a:t>
                      </a:r>
                    </a:p>
                  </a:txBody>
                  <a:tcPr anchor="ctr"/>
                </a:tc>
                <a:extLst>
                  <a:ext uri="{0D108BD9-81ED-4DB2-BD59-A6C34878D82A}">
                    <a16:rowId xmlns:a16="http://schemas.microsoft.com/office/drawing/2014/main" val="1196447557"/>
                  </a:ext>
                </a:extLst>
              </a:tr>
              <a:tr h="475303">
                <a:tc>
                  <a:txBody>
                    <a:bodyPr/>
                    <a:lstStyle/>
                    <a:p>
                      <a:pPr algn="ctr"/>
                      <a:r>
                        <a:rPr lang="en-US" dirty="0"/>
                        <a:t>Tot. Listings</a:t>
                      </a:r>
                    </a:p>
                  </a:txBody>
                  <a:tcPr anchor="ctr"/>
                </a:tc>
                <a:tc>
                  <a:txBody>
                    <a:bodyPr/>
                    <a:lstStyle/>
                    <a:p>
                      <a:pPr algn="ctr"/>
                      <a:r>
                        <a:rPr lang="en-US" dirty="0"/>
                        <a:t>749</a:t>
                      </a:r>
                    </a:p>
                  </a:txBody>
                  <a:tcPr anchor="ctr"/>
                </a:tc>
                <a:tc>
                  <a:txBody>
                    <a:bodyPr/>
                    <a:lstStyle/>
                    <a:p>
                      <a:pPr algn="ctr"/>
                      <a:r>
                        <a:rPr lang="en-US" dirty="0"/>
                        <a:t>395</a:t>
                      </a:r>
                    </a:p>
                  </a:txBody>
                  <a:tcPr anchor="ctr"/>
                </a:tc>
                <a:tc>
                  <a:txBody>
                    <a:bodyPr/>
                    <a:lstStyle/>
                    <a:p>
                      <a:pPr algn="ctr"/>
                      <a:r>
                        <a:rPr lang="en-US" dirty="0"/>
                        <a:t>775</a:t>
                      </a:r>
                    </a:p>
                  </a:txBody>
                  <a:tcPr anchor="ctr"/>
                </a:tc>
                <a:tc>
                  <a:txBody>
                    <a:bodyPr/>
                    <a:lstStyle/>
                    <a:p>
                      <a:pPr algn="ctr"/>
                      <a:r>
                        <a:rPr lang="en-US" dirty="0"/>
                        <a:t>140</a:t>
                      </a:r>
                    </a:p>
                  </a:txBody>
                  <a:tcPr anchor="ctr"/>
                </a:tc>
                <a:tc>
                  <a:txBody>
                    <a:bodyPr/>
                    <a:lstStyle/>
                    <a:p>
                      <a:pPr algn="ctr"/>
                      <a:r>
                        <a:rPr lang="en-US" dirty="0"/>
                        <a:t>544</a:t>
                      </a:r>
                    </a:p>
                  </a:txBody>
                  <a:tcPr anchor="ctr"/>
                </a:tc>
                <a:extLst>
                  <a:ext uri="{0D108BD9-81ED-4DB2-BD59-A6C34878D82A}">
                    <a16:rowId xmlns:a16="http://schemas.microsoft.com/office/drawing/2014/main" val="4051216461"/>
                  </a:ext>
                </a:extLst>
              </a:tr>
              <a:tr h="475303">
                <a:tc>
                  <a:txBody>
                    <a:bodyPr/>
                    <a:lstStyle/>
                    <a:p>
                      <a:pPr algn="ctr"/>
                      <a:r>
                        <a:rPr lang="en-US" dirty="0"/>
                        <a:t>Avg. $$ Rate</a:t>
                      </a:r>
                    </a:p>
                  </a:txBody>
                  <a:tcPr anchor="ctr"/>
                </a:tc>
                <a:tc>
                  <a:txBody>
                    <a:bodyPr/>
                    <a:lstStyle/>
                    <a:p>
                      <a:pPr algn="ctr"/>
                      <a:r>
                        <a:rPr lang="en-US" dirty="0"/>
                        <a:t>$182</a:t>
                      </a:r>
                    </a:p>
                  </a:txBody>
                  <a:tcPr anchor="ctr"/>
                </a:tc>
                <a:tc>
                  <a:txBody>
                    <a:bodyPr/>
                    <a:lstStyle/>
                    <a:p>
                      <a:pPr algn="ctr"/>
                      <a:r>
                        <a:rPr lang="en-US" dirty="0"/>
                        <a:t>$218</a:t>
                      </a:r>
                    </a:p>
                  </a:txBody>
                  <a:tcPr anchor="ctr"/>
                </a:tc>
                <a:tc>
                  <a:txBody>
                    <a:bodyPr/>
                    <a:lstStyle/>
                    <a:p>
                      <a:pPr algn="ctr"/>
                      <a:r>
                        <a:rPr lang="en-US" dirty="0"/>
                        <a:t>$198</a:t>
                      </a:r>
                    </a:p>
                  </a:txBody>
                  <a:tcPr anchor="ctr"/>
                </a:tc>
                <a:tc>
                  <a:txBody>
                    <a:bodyPr/>
                    <a:lstStyle/>
                    <a:p>
                      <a:pPr algn="ctr"/>
                      <a:r>
                        <a:rPr lang="en-US" dirty="0"/>
                        <a:t>$175</a:t>
                      </a:r>
                    </a:p>
                  </a:txBody>
                  <a:tcPr anchor="ctr"/>
                </a:tc>
                <a:tc>
                  <a:txBody>
                    <a:bodyPr/>
                    <a:lstStyle/>
                    <a:p>
                      <a:pPr algn="ctr"/>
                      <a:r>
                        <a:rPr lang="en-US" dirty="0"/>
                        <a:t>$166</a:t>
                      </a:r>
                    </a:p>
                  </a:txBody>
                  <a:tcPr anchor="ctr"/>
                </a:tc>
                <a:extLst>
                  <a:ext uri="{0D108BD9-81ED-4DB2-BD59-A6C34878D82A}">
                    <a16:rowId xmlns:a16="http://schemas.microsoft.com/office/drawing/2014/main" val="2762438252"/>
                  </a:ext>
                </a:extLst>
              </a:tr>
              <a:tr h="475303">
                <a:tc>
                  <a:txBody>
                    <a:bodyPr/>
                    <a:lstStyle/>
                    <a:p>
                      <a:pPr algn="ctr"/>
                      <a:r>
                        <a:rPr lang="en-US" dirty="0"/>
                        <a:t>Mo. Revenue</a:t>
                      </a:r>
                    </a:p>
                  </a:txBody>
                  <a:tcPr anchor="ctr"/>
                </a:tc>
                <a:tc>
                  <a:txBody>
                    <a:bodyPr/>
                    <a:lstStyle/>
                    <a:p>
                      <a:pPr algn="ctr"/>
                      <a:r>
                        <a:rPr lang="en-US" dirty="0"/>
                        <a:t>$2566</a:t>
                      </a:r>
                    </a:p>
                  </a:txBody>
                  <a:tcPr anchor="ctr"/>
                </a:tc>
                <a:tc>
                  <a:txBody>
                    <a:bodyPr/>
                    <a:lstStyle/>
                    <a:p>
                      <a:pPr algn="ctr"/>
                      <a:r>
                        <a:rPr lang="en-US" dirty="0"/>
                        <a:t>$2686</a:t>
                      </a:r>
                    </a:p>
                  </a:txBody>
                  <a:tcPr anchor="ctr"/>
                </a:tc>
                <a:tc>
                  <a:txBody>
                    <a:bodyPr/>
                    <a:lstStyle/>
                    <a:p>
                      <a:pPr algn="ctr"/>
                      <a:r>
                        <a:rPr lang="en-US" dirty="0"/>
                        <a:t>$2318</a:t>
                      </a:r>
                    </a:p>
                  </a:txBody>
                  <a:tcPr anchor="ctr"/>
                </a:tc>
                <a:tc>
                  <a:txBody>
                    <a:bodyPr/>
                    <a:lstStyle/>
                    <a:p>
                      <a:pPr algn="ctr"/>
                      <a:r>
                        <a:rPr lang="en-US" dirty="0"/>
                        <a:t>$2200</a:t>
                      </a:r>
                    </a:p>
                  </a:txBody>
                  <a:tcPr anchor="ctr"/>
                </a:tc>
                <a:tc>
                  <a:txBody>
                    <a:bodyPr/>
                    <a:lstStyle/>
                    <a:p>
                      <a:pPr algn="ctr"/>
                      <a:r>
                        <a:rPr lang="en-US" dirty="0"/>
                        <a:t>$2276</a:t>
                      </a:r>
                    </a:p>
                  </a:txBody>
                  <a:tcPr anchor="ctr"/>
                </a:tc>
                <a:extLst>
                  <a:ext uri="{0D108BD9-81ED-4DB2-BD59-A6C34878D82A}">
                    <a16:rowId xmlns:a16="http://schemas.microsoft.com/office/drawing/2014/main" val="3492558723"/>
                  </a:ext>
                </a:extLst>
              </a:tr>
              <a:tr h="475303">
                <a:tc>
                  <a:txBody>
                    <a:bodyPr/>
                    <a:lstStyle/>
                    <a:p>
                      <a:pPr algn="ctr"/>
                      <a:r>
                        <a:rPr lang="en-US" dirty="0"/>
                        <a:t>Occ. Rate</a:t>
                      </a:r>
                    </a:p>
                  </a:txBody>
                  <a:tcPr anchor="ctr"/>
                </a:tc>
                <a:tc>
                  <a:txBody>
                    <a:bodyPr/>
                    <a:lstStyle/>
                    <a:p>
                      <a:pPr algn="ctr"/>
                      <a:r>
                        <a:rPr lang="en-US" dirty="0"/>
                        <a:t>58%</a:t>
                      </a:r>
                    </a:p>
                  </a:txBody>
                  <a:tcPr anchor="ctr"/>
                </a:tc>
                <a:tc>
                  <a:txBody>
                    <a:bodyPr/>
                    <a:lstStyle/>
                    <a:p>
                      <a:pPr algn="ctr"/>
                      <a:r>
                        <a:rPr lang="en-US" dirty="0"/>
                        <a:t>53%</a:t>
                      </a:r>
                    </a:p>
                  </a:txBody>
                  <a:tcPr anchor="ctr"/>
                </a:tc>
                <a:tc>
                  <a:txBody>
                    <a:bodyPr/>
                    <a:lstStyle/>
                    <a:p>
                      <a:pPr algn="ctr"/>
                      <a:r>
                        <a:rPr lang="en-US" dirty="0"/>
                        <a:t>50%</a:t>
                      </a:r>
                    </a:p>
                  </a:txBody>
                  <a:tcPr anchor="ctr"/>
                </a:tc>
                <a:tc>
                  <a:txBody>
                    <a:bodyPr/>
                    <a:lstStyle/>
                    <a:p>
                      <a:pPr algn="ctr"/>
                      <a:r>
                        <a:rPr lang="en-US" dirty="0"/>
                        <a:t>57%</a:t>
                      </a:r>
                    </a:p>
                  </a:txBody>
                  <a:tcPr anchor="ctr"/>
                </a:tc>
                <a:tc>
                  <a:txBody>
                    <a:bodyPr/>
                    <a:lstStyle/>
                    <a:p>
                      <a:pPr algn="ctr"/>
                      <a:r>
                        <a:rPr lang="en-US" dirty="0"/>
                        <a:t>55%</a:t>
                      </a:r>
                    </a:p>
                  </a:txBody>
                  <a:tcPr anchor="ctr"/>
                </a:tc>
                <a:extLst>
                  <a:ext uri="{0D108BD9-81ED-4DB2-BD59-A6C34878D82A}">
                    <a16:rowId xmlns:a16="http://schemas.microsoft.com/office/drawing/2014/main" val="3861605005"/>
                  </a:ext>
                </a:extLst>
              </a:tr>
              <a:tr h="475303">
                <a:tc>
                  <a:txBody>
                    <a:bodyPr/>
                    <a:lstStyle/>
                    <a:p>
                      <a:pPr algn="ctr"/>
                      <a:r>
                        <a:rPr lang="en-US" dirty="0"/>
                        <a:t>Size (Bd/</a:t>
                      </a:r>
                      <a:r>
                        <a:rPr lang="en-US" dirty="0" err="1"/>
                        <a:t>Gst</a:t>
                      </a:r>
                      <a:r>
                        <a:rPr lang="en-US" dirty="0"/>
                        <a:t>)</a:t>
                      </a:r>
                    </a:p>
                  </a:txBody>
                  <a:tcPr anchor="ctr"/>
                </a:tc>
                <a:tc>
                  <a:txBody>
                    <a:bodyPr/>
                    <a:lstStyle/>
                    <a:p>
                      <a:pPr algn="ctr"/>
                      <a:r>
                        <a:rPr lang="en-US" dirty="0"/>
                        <a:t>2.7/6.4 </a:t>
                      </a:r>
                    </a:p>
                  </a:txBody>
                  <a:tcPr anchor="ctr"/>
                </a:tc>
                <a:tc>
                  <a:txBody>
                    <a:bodyPr/>
                    <a:lstStyle/>
                    <a:p>
                      <a:pPr algn="ctr"/>
                      <a:r>
                        <a:rPr lang="en-US" dirty="0"/>
                        <a:t>2.8/7.7</a:t>
                      </a:r>
                    </a:p>
                  </a:txBody>
                  <a:tcPr anchor="ctr"/>
                </a:tc>
                <a:tc>
                  <a:txBody>
                    <a:bodyPr/>
                    <a:lstStyle/>
                    <a:p>
                      <a:pPr algn="ctr"/>
                      <a:r>
                        <a:rPr lang="en-US" dirty="0"/>
                        <a:t>2.5/5.9</a:t>
                      </a:r>
                    </a:p>
                  </a:txBody>
                  <a:tcPr anchor="ctr"/>
                </a:tc>
                <a:tc>
                  <a:txBody>
                    <a:bodyPr/>
                    <a:lstStyle/>
                    <a:p>
                      <a:pPr algn="ctr"/>
                      <a:r>
                        <a:rPr lang="en-US" dirty="0"/>
                        <a:t>2.6/6.5</a:t>
                      </a:r>
                    </a:p>
                  </a:txBody>
                  <a:tcPr anchor="ctr"/>
                </a:tc>
                <a:tc>
                  <a:txBody>
                    <a:bodyPr/>
                    <a:lstStyle/>
                    <a:p>
                      <a:pPr algn="ctr"/>
                      <a:r>
                        <a:rPr lang="en-US" dirty="0"/>
                        <a:t>2.7/7.1</a:t>
                      </a:r>
                    </a:p>
                  </a:txBody>
                  <a:tcPr anchor="ctr"/>
                </a:tc>
                <a:extLst>
                  <a:ext uri="{0D108BD9-81ED-4DB2-BD59-A6C34878D82A}">
                    <a16:rowId xmlns:a16="http://schemas.microsoft.com/office/drawing/2014/main" val="2152057516"/>
                  </a:ext>
                </a:extLst>
              </a:tr>
              <a:tr h="475303">
                <a:tc>
                  <a:txBody>
                    <a:bodyPr/>
                    <a:lstStyle/>
                    <a:p>
                      <a:pPr algn="ctr"/>
                      <a:r>
                        <a:rPr lang="en-US" dirty="0"/>
                        <a:t>1</a:t>
                      </a:r>
                      <a:r>
                        <a:rPr lang="en-US" baseline="30000" dirty="0"/>
                        <a:t>st</a:t>
                      </a:r>
                      <a:r>
                        <a:rPr lang="en-US" dirty="0"/>
                        <a:t> </a:t>
                      </a:r>
                      <a:r>
                        <a:rPr lang="en-US" dirty="0" err="1"/>
                        <a:t>Qtr</a:t>
                      </a:r>
                      <a:r>
                        <a:rPr lang="en-US" dirty="0"/>
                        <a:t> Growth</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-6%</a:t>
                      </a:r>
                    </a:p>
                  </a:txBody>
                  <a:tcPr anchor="ctr"/>
                </a:tc>
                <a:tc>
                  <a:txBody>
                    <a:bodyPr/>
                    <a:lstStyle/>
                    <a:p>
                      <a:pPr algn="ctr"/>
                      <a:r>
                        <a:rPr lang="en-US" dirty="0"/>
                        <a:t>-1%</a:t>
                      </a:r>
                    </a:p>
                  </a:txBody>
                  <a:tcPr anchor="ctr"/>
                </a:tc>
                <a:tc>
                  <a:txBody>
                    <a:bodyPr/>
                    <a:lstStyle/>
                    <a:p>
                      <a:pPr algn="ctr"/>
                      <a:r>
                        <a:rPr lang="en-US" dirty="0"/>
                        <a:t>2%</a:t>
                      </a:r>
                    </a:p>
                  </a:txBody>
                  <a:tcPr anchor="ctr"/>
                </a:tc>
                <a:extLst>
                  <a:ext uri="{0D108BD9-81ED-4DB2-BD59-A6C34878D82A}">
                    <a16:rowId xmlns:a16="http://schemas.microsoft.com/office/drawing/2014/main" val="22341025"/>
                  </a:ext>
                </a:extLst>
              </a:tr>
            </a:tbl>
          </a:graphicData>
        </a:graphic>
      </p:graphicFrame>
      <p:sp>
        <p:nvSpPr>
          <p:cNvPr id="17" name="Title 1">
            <a:extLst>
              <a:ext uri="{FF2B5EF4-FFF2-40B4-BE49-F238E27FC236}">
                <a16:creationId xmlns:a16="http://schemas.microsoft.com/office/drawing/2014/main" id="{691E5ED7-ADED-4F7D-B122-A49FECD74AAC}"/>
              </a:ext>
            </a:extLst>
          </p:cNvPr>
          <p:cNvSpPr>
            <a:spLocks noGrp="1"/>
          </p:cNvSpPr>
          <p:nvPr>
            <p:ph type="title"/>
          </p:nvPr>
        </p:nvSpPr>
        <p:spPr>
          <a:xfrm>
            <a:off x="1143000" y="533401"/>
            <a:ext cx="9906000" cy="1382156"/>
          </a:xfrm>
        </p:spPr>
        <p:txBody>
          <a:bodyPr/>
          <a:lstStyle/>
          <a:p>
            <a:r>
              <a:rPr lang="en-US" dirty="0"/>
              <a:t>How we compare</a:t>
            </a:r>
          </a:p>
        </p:txBody>
      </p:sp>
      <p:sp>
        <p:nvSpPr>
          <p:cNvPr id="2" name="TextBox 1">
            <a:extLst>
              <a:ext uri="{FF2B5EF4-FFF2-40B4-BE49-F238E27FC236}">
                <a16:creationId xmlns:a16="http://schemas.microsoft.com/office/drawing/2014/main" id="{1F5EAD02-C1FC-08BB-7A43-04C3EC11F4F3}"/>
              </a:ext>
            </a:extLst>
          </p:cNvPr>
          <p:cNvSpPr txBox="1"/>
          <p:nvPr/>
        </p:nvSpPr>
        <p:spPr>
          <a:xfrm>
            <a:off x="88491" y="6113346"/>
            <a:ext cx="3468595" cy="646331"/>
          </a:xfrm>
          <a:prstGeom prst="rect">
            <a:avLst/>
          </a:prstGeom>
          <a:solidFill>
            <a:schemeClr val="accent2">
              <a:lumMod val="40000"/>
              <a:lumOff val="60000"/>
            </a:schemeClr>
          </a:solidFill>
        </p:spPr>
        <p:txBody>
          <a:bodyPr wrap="square" rtlCol="0">
            <a:spAutoFit/>
          </a:bodyPr>
          <a:lstStyle/>
          <a:p>
            <a:r>
              <a:rPr lang="en-US" dirty="0"/>
              <a:t>*in approximate Zip Codes</a:t>
            </a:r>
          </a:p>
          <a:p>
            <a:r>
              <a:rPr lang="en-US" dirty="0"/>
              <a:t>Data from </a:t>
            </a:r>
            <a:r>
              <a:rPr lang="en-US" dirty="0" err="1"/>
              <a:t>AirDNA</a:t>
            </a:r>
            <a:r>
              <a:rPr lang="en-US" dirty="0"/>
              <a:t> – Apr. 2023</a:t>
            </a:r>
          </a:p>
        </p:txBody>
      </p:sp>
    </p:spTree>
    <p:extLst>
      <p:ext uri="{BB962C8B-B14F-4D97-AF65-F5344CB8AC3E}">
        <p14:creationId xmlns:p14="http://schemas.microsoft.com/office/powerpoint/2010/main" val="153511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DB030-84CE-4A85-B30E-415E0355D386}"/>
              </a:ext>
            </a:extLst>
          </p:cNvPr>
          <p:cNvPicPr>
            <a:picLocks noChangeAspect="1"/>
          </p:cNvPicPr>
          <p:nvPr/>
        </p:nvPicPr>
        <p:blipFill>
          <a:blip r:embed="rId2"/>
          <a:stretch>
            <a:fillRect/>
          </a:stretch>
        </p:blipFill>
        <p:spPr>
          <a:xfrm>
            <a:off x="3155894" y="0"/>
            <a:ext cx="5880212" cy="6858000"/>
          </a:xfrm>
          <a:prstGeom prst="rect">
            <a:avLst/>
          </a:prstGeom>
        </p:spPr>
      </p:pic>
      <p:sp>
        <p:nvSpPr>
          <p:cNvPr id="6" name="Freeform: Shape 5">
            <a:extLst>
              <a:ext uri="{FF2B5EF4-FFF2-40B4-BE49-F238E27FC236}">
                <a16:creationId xmlns:a16="http://schemas.microsoft.com/office/drawing/2014/main" id="{74B10008-8BD3-42B6-9589-7579084550C5}"/>
              </a:ext>
            </a:extLst>
          </p:cNvPr>
          <p:cNvSpPr>
            <a:spLocks noChangeAspect="1"/>
          </p:cNvSpPr>
          <p:nvPr/>
        </p:nvSpPr>
        <p:spPr>
          <a:xfrm>
            <a:off x="6810456" y="2258568"/>
            <a:ext cx="491040" cy="795528"/>
          </a:xfrm>
          <a:custGeom>
            <a:avLst/>
            <a:gdLst>
              <a:gd name="connsiteX0" fmla="*/ 704088 w 2093976"/>
              <a:gd name="connsiteY0" fmla="*/ 3337560 h 3392424"/>
              <a:gd name="connsiteX1" fmla="*/ 118872 w 2093976"/>
              <a:gd name="connsiteY1" fmla="*/ 2542032 h 3392424"/>
              <a:gd name="connsiteX2" fmla="*/ 82296 w 2093976"/>
              <a:gd name="connsiteY2" fmla="*/ 2468880 h 3392424"/>
              <a:gd name="connsiteX3" fmla="*/ 36576 w 2093976"/>
              <a:gd name="connsiteY3" fmla="*/ 2368296 h 3392424"/>
              <a:gd name="connsiteX4" fmla="*/ 0 w 2093976"/>
              <a:gd name="connsiteY4" fmla="*/ 2231136 h 3392424"/>
              <a:gd name="connsiteX5" fmla="*/ 45720 w 2093976"/>
              <a:gd name="connsiteY5" fmla="*/ 329184 h 3392424"/>
              <a:gd name="connsiteX6" fmla="*/ 777240 w 2093976"/>
              <a:gd name="connsiteY6" fmla="*/ 356616 h 3392424"/>
              <a:gd name="connsiteX7" fmla="*/ 813816 w 2093976"/>
              <a:gd name="connsiteY7" fmla="*/ 301752 h 3392424"/>
              <a:gd name="connsiteX8" fmla="*/ 850392 w 2093976"/>
              <a:gd name="connsiteY8" fmla="*/ 283464 h 3392424"/>
              <a:gd name="connsiteX9" fmla="*/ 914400 w 2093976"/>
              <a:gd name="connsiteY9" fmla="*/ 283464 h 3392424"/>
              <a:gd name="connsiteX10" fmla="*/ 996696 w 2093976"/>
              <a:gd name="connsiteY10" fmla="*/ 292608 h 3392424"/>
              <a:gd name="connsiteX11" fmla="*/ 1353312 w 2093976"/>
              <a:gd name="connsiteY11" fmla="*/ 0 h 3392424"/>
              <a:gd name="connsiteX12" fmla="*/ 1344168 w 2093976"/>
              <a:gd name="connsiteY12" fmla="*/ 1170432 h 3392424"/>
              <a:gd name="connsiteX13" fmla="*/ 2093976 w 2093976"/>
              <a:gd name="connsiteY13" fmla="*/ 1179576 h 3392424"/>
              <a:gd name="connsiteX14" fmla="*/ 2048256 w 2093976"/>
              <a:gd name="connsiteY14" fmla="*/ 3392424 h 3392424"/>
              <a:gd name="connsiteX15" fmla="*/ 704088 w 2093976"/>
              <a:gd name="connsiteY15" fmla="*/ 3337560 h 339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3976" h="3392424">
                <a:moveTo>
                  <a:pt x="704088" y="3337560"/>
                </a:moveTo>
                <a:lnTo>
                  <a:pt x="118872" y="2542032"/>
                </a:lnTo>
                <a:lnTo>
                  <a:pt x="82296" y="2468880"/>
                </a:lnTo>
                <a:lnTo>
                  <a:pt x="36576" y="2368296"/>
                </a:lnTo>
                <a:lnTo>
                  <a:pt x="0" y="2231136"/>
                </a:lnTo>
                <a:lnTo>
                  <a:pt x="45720" y="329184"/>
                </a:lnTo>
                <a:lnTo>
                  <a:pt x="777240" y="356616"/>
                </a:lnTo>
                <a:lnTo>
                  <a:pt x="813816" y="301752"/>
                </a:lnTo>
                <a:lnTo>
                  <a:pt x="850392" y="283464"/>
                </a:lnTo>
                <a:lnTo>
                  <a:pt x="914400" y="283464"/>
                </a:lnTo>
                <a:lnTo>
                  <a:pt x="996696" y="292608"/>
                </a:lnTo>
                <a:lnTo>
                  <a:pt x="1353312" y="0"/>
                </a:lnTo>
                <a:lnTo>
                  <a:pt x="1344168" y="1170432"/>
                </a:lnTo>
                <a:lnTo>
                  <a:pt x="2093976" y="1179576"/>
                </a:lnTo>
                <a:lnTo>
                  <a:pt x="2048256" y="3392424"/>
                </a:lnTo>
                <a:lnTo>
                  <a:pt x="704088" y="3337560"/>
                </a:lnTo>
                <a:close/>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5878541-43AC-6060-2717-D1455260FA01}"/>
              </a:ext>
            </a:extLst>
          </p:cNvPr>
          <p:cNvSpPr txBox="1"/>
          <p:nvPr/>
        </p:nvSpPr>
        <p:spPr>
          <a:xfrm>
            <a:off x="65508" y="6330746"/>
            <a:ext cx="3159473" cy="369332"/>
          </a:xfrm>
          <a:prstGeom prst="rect">
            <a:avLst/>
          </a:prstGeom>
          <a:solidFill>
            <a:schemeClr val="accent2">
              <a:lumMod val="40000"/>
              <a:lumOff val="60000"/>
            </a:schemeClr>
          </a:solidFill>
        </p:spPr>
        <p:txBody>
          <a:bodyPr wrap="square" rtlCol="0">
            <a:spAutoFit/>
          </a:bodyPr>
          <a:lstStyle/>
          <a:p>
            <a:r>
              <a:rPr lang="en-US" dirty="0"/>
              <a:t>Data from </a:t>
            </a:r>
            <a:r>
              <a:rPr lang="en-US" dirty="0" err="1"/>
              <a:t>AirDNA</a:t>
            </a:r>
            <a:r>
              <a:rPr lang="en-US" dirty="0"/>
              <a:t> – end of Jan. ‘23</a:t>
            </a:r>
          </a:p>
        </p:txBody>
      </p:sp>
    </p:spTree>
    <p:extLst>
      <p:ext uri="{BB962C8B-B14F-4D97-AF65-F5344CB8AC3E}">
        <p14:creationId xmlns:p14="http://schemas.microsoft.com/office/powerpoint/2010/main" val="2907670613"/>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1B2430"/>
      </a:dk2>
      <a:lt2>
        <a:srgbClr val="F1F3F0"/>
      </a:lt2>
      <a:accent1>
        <a:srgbClr val="C029E7"/>
      </a:accent1>
      <a:accent2>
        <a:srgbClr val="641ED6"/>
      </a:accent2>
      <a:accent3>
        <a:srgbClr val="2930E7"/>
      </a:accent3>
      <a:accent4>
        <a:srgbClr val="176DD5"/>
      </a:accent4>
      <a:accent5>
        <a:srgbClr val="25BCD2"/>
      </a:accent5>
      <a:accent6>
        <a:srgbClr val="15C492"/>
      </a:accent6>
      <a:hlink>
        <a:srgbClr val="3D94B8"/>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1368</Words>
  <Application>Microsoft Office PowerPoint</Application>
  <PresentationFormat>Widescreen</PresentationFormat>
  <Paragraphs>181</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Univers Condensed Light</vt:lpstr>
      <vt:lpstr>Walbaum Display Light</vt:lpstr>
      <vt:lpstr>AngleLinesVTI</vt:lpstr>
      <vt:lpstr>Short-Term rentals</vt:lpstr>
      <vt:lpstr>The latest</vt:lpstr>
      <vt:lpstr>National League of Cities STR Policy Guide</vt:lpstr>
      <vt:lpstr>What are STRs?</vt:lpstr>
      <vt:lpstr>What are STRs?</vt:lpstr>
      <vt:lpstr>Current Regulations</vt:lpstr>
      <vt:lpstr>The landscape*</vt:lpstr>
      <vt:lpstr>How we compare</vt:lpstr>
      <vt:lpstr>PowerPoint Presentation</vt:lpstr>
      <vt:lpstr>PowerPoint Presentation</vt:lpstr>
      <vt:lpstr>PowerPoint Presentation</vt:lpstr>
      <vt:lpstr>Positive Impacts</vt:lpstr>
      <vt:lpstr>Positive Impacts</vt:lpstr>
      <vt:lpstr>Negative Impacts</vt:lpstr>
      <vt:lpstr>Negative Impacts</vt:lpstr>
      <vt:lpstr>Negative Impacts</vt:lpstr>
      <vt:lpstr>Negative Impacts</vt:lpstr>
      <vt:lpstr>What are the Goals we Aim to Achieve?</vt:lpstr>
      <vt:lpstr>Potential Goals (Based on NLC Report)</vt:lpstr>
      <vt:lpstr>Avenues for regulation on Number/location of STRs</vt:lpstr>
      <vt:lpstr>Avenues for regulation on Operation of STRs</vt:lpstr>
      <vt:lpstr>Some paths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Short-Term rentals</dc:title>
  <dc:creator>Keegan Stanton</dc:creator>
  <cp:lastModifiedBy>Tyler Overstreet</cp:lastModifiedBy>
  <cp:revision>32</cp:revision>
  <cp:lastPrinted>2023-02-13T20:30:46Z</cp:lastPrinted>
  <dcterms:created xsi:type="dcterms:W3CDTF">2023-01-27T21:19:36Z</dcterms:created>
  <dcterms:modified xsi:type="dcterms:W3CDTF">2023-04-28T15:15:36Z</dcterms:modified>
</cp:coreProperties>
</file>